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60" r:id="rId5"/>
    <p:sldId id="261" r:id="rId6"/>
    <p:sldId id="262" r:id="rId7"/>
    <p:sldId id="263" r:id="rId8"/>
    <p:sldId id="264" r:id="rId9"/>
    <p:sldId id="265" r:id="rId10"/>
    <p:sldId id="272" r:id="rId11"/>
    <p:sldId id="281" r:id="rId12"/>
    <p:sldId id="267" r:id="rId13"/>
    <p:sldId id="268" r:id="rId14"/>
    <p:sldId id="269" r:id="rId15"/>
    <p:sldId id="271" r:id="rId16"/>
    <p:sldId id="273" r:id="rId17"/>
    <p:sldId id="274" r:id="rId18"/>
    <p:sldId id="275" r:id="rId19"/>
    <p:sldId id="276" r:id="rId20"/>
    <p:sldId id="277" r:id="rId21"/>
    <p:sldId id="278" r:id="rId22"/>
    <p:sldId id="279" r:id="rId23"/>
    <p:sldId id="28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6932" autoAdjust="0"/>
    <p:restoredTop sz="94444" autoAdjust="0"/>
  </p:normalViewPr>
  <p:slideViewPr>
    <p:cSldViewPr>
      <p:cViewPr varScale="1">
        <p:scale>
          <a:sx n="69" d="100"/>
          <a:sy n="69" d="100"/>
        </p:scale>
        <p:origin x="-17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17-May-22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2"/>
          <a:srcRect l="29283" t="20833" r="23280" b="15625"/>
          <a:stretch>
            <a:fillRect/>
          </a:stretch>
        </p:blipFill>
        <p:spPr bwMode="auto">
          <a:xfrm>
            <a:off x="-1" y="0"/>
            <a:ext cx="9144001" cy="6858000"/>
          </a:xfrm>
          <a:prstGeom prst="rect">
            <a:avLst/>
          </a:prstGeom>
          <a:noFill/>
          <a:ln w="9525">
            <a:noFill/>
            <a:miter lim="800000"/>
            <a:headEnd/>
            <a:tailEnd/>
          </a:ln>
          <a:effectLst/>
        </p:spPr>
      </p:pic>
      <p:sp>
        <p:nvSpPr>
          <p:cNvPr id="6" name="Rectangle 5"/>
          <p:cNvSpPr/>
          <p:nvPr/>
        </p:nvSpPr>
        <p:spPr>
          <a:xfrm>
            <a:off x="1600200" y="1219200"/>
            <a:ext cx="5133778" cy="1446550"/>
          </a:xfrm>
          <a:prstGeom prst="rect">
            <a:avLst/>
          </a:prstGeom>
          <a:noFill/>
        </p:spPr>
        <p:txBody>
          <a:bodyPr wrap="none" lIns="91440" tIns="45720" rIns="91440" bIns="45720">
            <a:spAutoFit/>
          </a:bodyPr>
          <a:lstStyle/>
          <a:p>
            <a:pPr algn="ctr"/>
            <a:r>
              <a:rPr lang="en-US" sz="8800" b="1" cap="none" spc="50" dirty="0" smtClean="0">
                <a:ln w="12700" cmpd="sng">
                  <a:solidFill>
                    <a:schemeClr val="accent1">
                      <a:lumMod val="50000"/>
                    </a:schemeClr>
                  </a:solidFill>
                  <a:prstDash val="solid"/>
                </a:ln>
                <a:solidFill>
                  <a:schemeClr val="accent6">
                    <a:tint val="1000"/>
                  </a:schemeClr>
                </a:solidFill>
                <a:effectLst>
                  <a:glow rad="53100">
                    <a:schemeClr val="tx1">
                      <a:alpha val="30000"/>
                    </a:schemeClr>
                  </a:glow>
                </a:effectLst>
              </a:rPr>
              <a:t>Group – B </a:t>
            </a:r>
            <a:endParaRPr lang="en-US" sz="8800" b="1" cap="none" spc="50" dirty="0">
              <a:ln w="12700" cmpd="sng">
                <a:solidFill>
                  <a:schemeClr val="accent1">
                    <a:lumMod val="50000"/>
                  </a:schemeClr>
                </a:solidFill>
                <a:prstDash val="solid"/>
              </a:ln>
              <a:solidFill>
                <a:schemeClr val="accent6">
                  <a:tint val="1000"/>
                </a:schemeClr>
              </a:solidFill>
              <a:effectLst>
                <a:glow rad="53100">
                  <a:schemeClr val="tx1">
                    <a:alpha val="30000"/>
                  </a:schemeClr>
                </a:glow>
              </a:effectLst>
            </a:endParaRPr>
          </a:p>
        </p:txBody>
      </p:sp>
      <p:sp>
        <p:nvSpPr>
          <p:cNvPr id="7" name="Rectangle 6"/>
          <p:cNvSpPr/>
          <p:nvPr/>
        </p:nvSpPr>
        <p:spPr>
          <a:xfrm>
            <a:off x="228600" y="4114800"/>
            <a:ext cx="1310615" cy="646331"/>
          </a:xfrm>
          <a:prstGeom prst="rect">
            <a:avLst/>
          </a:prstGeom>
          <a:noFill/>
        </p:spPr>
        <p:txBody>
          <a:bodyPr wrap="none" lIns="91440" tIns="45720" rIns="91440" bIns="45720">
            <a:spAutoFit/>
          </a:bodyPr>
          <a:lstStyle/>
          <a:p>
            <a:pPr algn="ctr"/>
            <a:r>
              <a:rPr lang="en-US" sz="3600" b="0" u="sng"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Team:</a:t>
            </a:r>
            <a:endParaRPr lang="en-US" sz="3600" b="0" u="sng"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8" name="Rectangle 7"/>
          <p:cNvSpPr/>
          <p:nvPr/>
        </p:nvSpPr>
        <p:spPr>
          <a:xfrm>
            <a:off x="152400" y="5334000"/>
            <a:ext cx="1936749" cy="830997"/>
          </a:xfrm>
          <a:prstGeom prst="rect">
            <a:avLst/>
          </a:prstGeom>
          <a:noFill/>
        </p:spPr>
        <p:txBody>
          <a:bodyPr wrap="none" lIns="91440" tIns="45720" rIns="91440" bIns="45720">
            <a:spAutoFit/>
          </a:bodyPr>
          <a:lstStyle/>
          <a:p>
            <a:pPr algn="ct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Ankit </a:t>
            </a:r>
          </a:p>
          <a:p>
            <a:pPr algn="ct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Kumar Shaw</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9" name="Rectangle 8"/>
          <p:cNvSpPr/>
          <p:nvPr/>
        </p:nvSpPr>
        <p:spPr>
          <a:xfrm>
            <a:off x="2743200" y="5334000"/>
            <a:ext cx="1888659" cy="830997"/>
          </a:xfrm>
          <a:prstGeom prst="rect">
            <a:avLst/>
          </a:prstGeom>
          <a:noFill/>
        </p:spPr>
        <p:txBody>
          <a:bodyPr wrap="none" lIns="91440" tIns="45720" rIns="91440" bIns="45720">
            <a:spAutoFit/>
          </a:bodyPr>
          <a:lstStyle/>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Suparno</a:t>
            </a: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 </a:t>
            </a:r>
          </a:p>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Chakraborty</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10" name="Rectangle 9"/>
          <p:cNvSpPr/>
          <p:nvPr/>
        </p:nvSpPr>
        <p:spPr>
          <a:xfrm>
            <a:off x="5376161" y="5297269"/>
            <a:ext cx="926407" cy="830997"/>
          </a:xfrm>
          <a:prstGeom prst="rect">
            <a:avLst/>
          </a:prstGeom>
          <a:noFill/>
        </p:spPr>
        <p:txBody>
          <a:bodyPr wrap="none" lIns="91440" tIns="45720" rIns="91440" bIns="45720">
            <a:spAutoFit/>
          </a:bodyPr>
          <a:lstStyle/>
          <a:p>
            <a:pPr algn="ctr"/>
            <a:r>
              <a:rPr lang="en-US" sz="2400" dirty="0" err="1" smtClean="0">
                <a:ln w="10160">
                  <a:solidFill>
                    <a:schemeClr val="accent1"/>
                  </a:solidFill>
                  <a:prstDash val="solid"/>
                </a:ln>
                <a:solidFill>
                  <a:srgbClr val="002060"/>
                </a:solidFill>
                <a:effectLst>
                  <a:outerShdw blurRad="38100" dist="32000" dir="5400000" algn="tl">
                    <a:srgbClr val="000000">
                      <a:alpha val="30000"/>
                    </a:srgbClr>
                  </a:outerShdw>
                </a:effectLst>
              </a:rPr>
              <a:t>Akash</a:t>
            </a:r>
            <a:endParaRPr lang="en-US" sz="2400" dirty="0" smtClean="0">
              <a:ln w="10160">
                <a:solidFill>
                  <a:schemeClr val="accent1"/>
                </a:solidFill>
                <a:prstDash val="solid"/>
              </a:ln>
              <a:solidFill>
                <a:srgbClr val="002060"/>
              </a:solidFill>
              <a:effectLst>
                <a:outerShdw blurRad="38100" dist="32000" dir="5400000" algn="tl">
                  <a:srgbClr val="000000">
                    <a:alpha val="30000"/>
                  </a:srgbClr>
                </a:outerShdw>
              </a:effectLst>
            </a:endParaRPr>
          </a:p>
          <a:p>
            <a:pPr algn="ctr"/>
            <a:r>
              <a:rPr lang="en-US" sz="240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a:t>
            </a:r>
            <a:r>
              <a:rPr lang="en-US" sz="2400" dirty="0" err="1" smtClean="0">
                <a:ln w="10160">
                  <a:solidFill>
                    <a:schemeClr val="accent1"/>
                  </a:solidFill>
                  <a:prstDash val="solid"/>
                </a:ln>
                <a:solidFill>
                  <a:srgbClr val="002060"/>
                </a:solidFill>
                <a:effectLst>
                  <a:outerShdw blurRad="38100" dist="32000" dir="5400000" algn="tl">
                    <a:srgbClr val="000000">
                      <a:alpha val="30000"/>
                    </a:srgbClr>
                  </a:outerShdw>
                </a:effectLst>
              </a:rPr>
              <a:t>aha</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11" name="Rectangle 10"/>
          <p:cNvSpPr/>
          <p:nvPr/>
        </p:nvSpPr>
        <p:spPr>
          <a:xfrm>
            <a:off x="7239000" y="5257800"/>
            <a:ext cx="1457450" cy="830997"/>
          </a:xfrm>
          <a:prstGeom prst="rect">
            <a:avLst/>
          </a:prstGeom>
          <a:noFill/>
        </p:spPr>
        <p:txBody>
          <a:bodyPr wrap="none" lIns="91440" tIns="45720" rIns="91440" bIns="45720">
            <a:spAutoFit/>
          </a:bodyPr>
          <a:lstStyle/>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Sunanda</a:t>
            </a: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 </a:t>
            </a:r>
          </a:p>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Sarkar</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cxnSp>
        <p:nvCxnSpPr>
          <p:cNvPr id="13" name="Straight Connector 12"/>
          <p:cNvCxnSpPr/>
          <p:nvPr/>
        </p:nvCxnSpPr>
        <p:spPr>
          <a:xfrm rot="5400000">
            <a:off x="1447800" y="5867400"/>
            <a:ext cx="1828800" cy="158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5400000">
            <a:off x="3961606" y="5866606"/>
            <a:ext cx="1828800" cy="1588"/>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rot="5400000">
            <a:off x="6019005" y="5866606"/>
            <a:ext cx="1828800" cy="1588"/>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1524000" y="4876800"/>
            <a:ext cx="6705600" cy="158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6492483"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Payment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Rectangle 4"/>
          <p:cNvSpPr/>
          <p:nvPr/>
        </p:nvSpPr>
        <p:spPr>
          <a:xfrm>
            <a:off x="76200" y="1706463"/>
            <a:ext cx="3962400" cy="4770537"/>
          </a:xfrm>
          <a:prstGeom prst="rect">
            <a:avLst/>
          </a:prstGeom>
        </p:spPr>
        <p:txBody>
          <a:bodyPr wrap="square">
            <a:spAutoFit/>
          </a:bodyPr>
          <a:lstStyle/>
          <a:p>
            <a:pPr>
              <a:buFont typeface="Arial" pitchFamily="34" charset="0"/>
              <a:buChar char="•"/>
            </a:pPr>
            <a:r>
              <a:rPr lang="en-US" sz="1900" b="1" dirty="0" smtClean="0">
                <a:solidFill>
                  <a:srgbClr val="002060"/>
                </a:solidFill>
                <a:latin typeface="Century Gothic" pitchFamily="34" charset="0"/>
              </a:rPr>
              <a:t>Payment page : Allows the user to buy books with different types of payments methods.</a:t>
            </a:r>
          </a:p>
          <a:p>
            <a:endParaRPr lang="en-US" sz="1900" b="1" dirty="0" smtClean="0">
              <a:solidFill>
                <a:srgbClr val="002060"/>
              </a:solidFill>
              <a:latin typeface="Century Gothic" pitchFamily="34" charset="0"/>
            </a:endParaRPr>
          </a:p>
          <a:p>
            <a:r>
              <a:rPr lang="en-US" sz="1900" b="1" dirty="0" smtClean="0">
                <a:solidFill>
                  <a:srgbClr val="002060"/>
                </a:solidFill>
                <a:latin typeface="Century Gothic" pitchFamily="34" charset="0"/>
              </a:rPr>
              <a:t>Field Requirements:</a:t>
            </a:r>
          </a:p>
          <a:p>
            <a:pPr lvl="1">
              <a:buFont typeface="Wingdings" pitchFamily="2" charset="2"/>
              <a:buChar char="Ø"/>
            </a:pPr>
            <a:r>
              <a:rPr lang="en-US" sz="1900" b="1" dirty="0" smtClean="0">
                <a:solidFill>
                  <a:srgbClr val="002060"/>
                </a:solidFill>
                <a:latin typeface="Century Gothic" pitchFamily="34" charset="0"/>
              </a:rPr>
              <a:t>Full Name</a:t>
            </a:r>
          </a:p>
          <a:p>
            <a:pPr lvl="1">
              <a:buFont typeface="Wingdings" pitchFamily="2" charset="2"/>
              <a:buChar char="Ø"/>
            </a:pPr>
            <a:r>
              <a:rPr lang="en-US" sz="1900" b="1" dirty="0" smtClean="0">
                <a:solidFill>
                  <a:srgbClr val="002060"/>
                </a:solidFill>
                <a:latin typeface="Century Gothic" pitchFamily="34" charset="0"/>
              </a:rPr>
              <a:t>Email</a:t>
            </a:r>
          </a:p>
          <a:p>
            <a:pPr lvl="1">
              <a:buFont typeface="Wingdings" pitchFamily="2" charset="2"/>
              <a:buChar char="Ø"/>
            </a:pPr>
            <a:r>
              <a:rPr lang="en-US" sz="1900" b="1" dirty="0" smtClean="0">
                <a:solidFill>
                  <a:srgbClr val="002060"/>
                </a:solidFill>
                <a:latin typeface="Century Gothic" pitchFamily="34" charset="0"/>
              </a:rPr>
              <a:t>Address</a:t>
            </a:r>
          </a:p>
          <a:p>
            <a:pPr lvl="1">
              <a:buFont typeface="Wingdings" pitchFamily="2" charset="2"/>
              <a:buChar char="Ø"/>
            </a:pPr>
            <a:r>
              <a:rPr lang="en-US" sz="1900" b="1" dirty="0" smtClean="0">
                <a:solidFill>
                  <a:srgbClr val="002060"/>
                </a:solidFill>
                <a:latin typeface="Century Gothic" pitchFamily="34" charset="0"/>
              </a:rPr>
              <a:t>City</a:t>
            </a:r>
          </a:p>
          <a:p>
            <a:pPr lvl="1">
              <a:buFont typeface="Wingdings" pitchFamily="2" charset="2"/>
              <a:buChar char="Ø"/>
            </a:pPr>
            <a:r>
              <a:rPr lang="en-US" sz="1900" b="1" dirty="0" smtClean="0">
                <a:solidFill>
                  <a:srgbClr val="002060"/>
                </a:solidFill>
                <a:latin typeface="Century Gothic" pitchFamily="34" charset="0"/>
              </a:rPr>
              <a:t>State </a:t>
            </a:r>
          </a:p>
          <a:p>
            <a:pPr lvl="1">
              <a:buFont typeface="Wingdings" pitchFamily="2" charset="2"/>
              <a:buChar char="Ø"/>
            </a:pPr>
            <a:r>
              <a:rPr lang="en-US" sz="1900" b="1" dirty="0" smtClean="0">
                <a:solidFill>
                  <a:srgbClr val="002060"/>
                </a:solidFill>
                <a:latin typeface="Century Gothic" pitchFamily="34" charset="0"/>
              </a:rPr>
              <a:t>Zip code</a:t>
            </a:r>
          </a:p>
          <a:p>
            <a:pPr lvl="1">
              <a:buFont typeface="Wingdings" pitchFamily="2" charset="2"/>
              <a:buChar char="Ø"/>
            </a:pPr>
            <a:r>
              <a:rPr lang="en-US" sz="1900" b="1" dirty="0" smtClean="0">
                <a:solidFill>
                  <a:srgbClr val="002060"/>
                </a:solidFill>
                <a:latin typeface="Century Gothic" pitchFamily="34" charset="0"/>
              </a:rPr>
              <a:t>Name on card</a:t>
            </a:r>
          </a:p>
          <a:p>
            <a:pPr lvl="1">
              <a:buFont typeface="Wingdings" pitchFamily="2" charset="2"/>
              <a:buChar char="Ø"/>
            </a:pPr>
            <a:r>
              <a:rPr lang="en-US" sz="1900" b="1" dirty="0" smtClean="0">
                <a:solidFill>
                  <a:srgbClr val="002060"/>
                </a:solidFill>
                <a:latin typeface="Century Gothic" pitchFamily="34" charset="0"/>
              </a:rPr>
              <a:t>Card no </a:t>
            </a:r>
          </a:p>
          <a:p>
            <a:pPr lvl="1">
              <a:buFont typeface="Wingdings" pitchFamily="2" charset="2"/>
              <a:buChar char="Ø"/>
            </a:pPr>
            <a:r>
              <a:rPr lang="en-US" sz="1900" b="1" dirty="0" smtClean="0">
                <a:solidFill>
                  <a:srgbClr val="002060"/>
                </a:solidFill>
                <a:latin typeface="Century Gothic" pitchFamily="34" charset="0"/>
              </a:rPr>
              <a:t>Expiry month</a:t>
            </a:r>
          </a:p>
          <a:p>
            <a:pPr lvl="1">
              <a:buFont typeface="Wingdings" pitchFamily="2" charset="2"/>
              <a:buChar char="Ø"/>
            </a:pPr>
            <a:r>
              <a:rPr lang="en-US" sz="1900" b="1" dirty="0" smtClean="0">
                <a:solidFill>
                  <a:srgbClr val="002060"/>
                </a:solidFill>
                <a:latin typeface="Century Gothic" pitchFamily="34" charset="0"/>
              </a:rPr>
              <a:t>Expiry date </a:t>
            </a:r>
          </a:p>
          <a:p>
            <a:pPr lvl="1">
              <a:buFont typeface="Wingdings" pitchFamily="2" charset="2"/>
              <a:buChar char="Ø"/>
            </a:pPr>
            <a:r>
              <a:rPr lang="en-US" sz="1900" b="1" dirty="0" smtClean="0">
                <a:solidFill>
                  <a:srgbClr val="002060"/>
                </a:solidFill>
                <a:latin typeface="Century Gothic" pitchFamily="34" charset="0"/>
              </a:rPr>
              <a:t>CVV</a:t>
            </a:r>
            <a:endParaRPr lang="en-US" sz="1900" b="1" dirty="0">
              <a:solidFill>
                <a:srgbClr val="002060"/>
              </a:solidFill>
              <a:latin typeface="Century Gothic" pitchFamily="34" charset="0"/>
            </a:endParaRPr>
          </a:p>
        </p:txBody>
      </p:sp>
      <p:pic>
        <p:nvPicPr>
          <p:cNvPr id="2050" name="Picture 2"/>
          <p:cNvPicPr>
            <a:picLocks noChangeAspect="1" noChangeArrowheads="1"/>
          </p:cNvPicPr>
          <p:nvPr/>
        </p:nvPicPr>
        <p:blipFill>
          <a:blip r:embed="rId3"/>
          <a:srcRect l="36896" t="30208" r="36750" b="22917"/>
          <a:stretch>
            <a:fillRect/>
          </a:stretch>
        </p:blipFill>
        <p:spPr bwMode="auto">
          <a:xfrm>
            <a:off x="4343400" y="1676400"/>
            <a:ext cx="44196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6492483"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Payment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1026" name="Picture 2"/>
          <p:cNvPicPr>
            <a:picLocks noChangeAspect="1" noChangeArrowheads="1"/>
          </p:cNvPicPr>
          <p:nvPr/>
        </p:nvPicPr>
        <p:blipFill>
          <a:blip r:embed="rId3"/>
          <a:srcRect l="12371" t="21639" b="6250"/>
          <a:stretch>
            <a:fillRect/>
          </a:stretch>
        </p:blipFill>
        <p:spPr bwMode="auto">
          <a:xfrm>
            <a:off x="304800" y="1447800"/>
            <a:ext cx="5867400" cy="271463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l="220" t="14583" b="6250"/>
          <a:stretch>
            <a:fillRect/>
          </a:stretch>
        </p:blipFill>
        <p:spPr bwMode="auto">
          <a:xfrm>
            <a:off x="457200" y="3657600"/>
            <a:ext cx="8458200" cy="3200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l="22474" t="23958" r="22474" b="17708"/>
          <a:stretch>
            <a:fillRect/>
          </a:stretch>
        </p:blipFill>
        <p:spPr bwMode="auto">
          <a:xfrm>
            <a:off x="5105399" y="1447800"/>
            <a:ext cx="3888921" cy="23168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370556" y="355937"/>
            <a:ext cx="6792244" cy="1015663"/>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0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USER Profile</a:t>
            </a:r>
            <a:r>
              <a:rPr lang="en-US" sz="6000"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0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0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4" name="Picture 3" descr="WhatsApp Image 2022-03-25 at 2.50.07 PM.jpeg"/>
          <p:cNvPicPr>
            <a:picLocks noChangeAspect="1"/>
          </p:cNvPicPr>
          <p:nvPr/>
        </p:nvPicPr>
        <p:blipFill>
          <a:blip r:embed="rId3"/>
          <a:srcRect l="24638" r="23188"/>
          <a:stretch>
            <a:fillRect/>
          </a:stretch>
        </p:blipFill>
        <p:spPr>
          <a:xfrm>
            <a:off x="4419600" y="1828800"/>
            <a:ext cx="4495800" cy="3870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04800" y="1905000"/>
            <a:ext cx="3886200" cy="3785652"/>
          </a:xfrm>
          <a:prstGeom prst="rect">
            <a:avLst/>
          </a:prstGeom>
        </p:spPr>
        <p:txBody>
          <a:bodyPr wrap="square">
            <a:spAutoFit/>
          </a:bodyPr>
          <a:lstStyle/>
          <a:p>
            <a:pPr>
              <a:buFont typeface="Arial" pitchFamily="34" charset="0"/>
              <a:buChar char="•"/>
            </a:pPr>
            <a:r>
              <a:rPr lang="en-US" sz="2000" b="1" dirty="0" smtClean="0">
                <a:solidFill>
                  <a:srgbClr val="002060"/>
                </a:solidFill>
                <a:latin typeface="Century Gothic" pitchFamily="34" charset="0"/>
              </a:rPr>
              <a:t>User Profile Page allows user to store all his/her personal information and to check all his/her activities.</a:t>
            </a:r>
          </a:p>
          <a:p>
            <a:pPr>
              <a:buFont typeface="Arial" pitchFamily="34" charset="0"/>
              <a:buChar char="•"/>
            </a:pPr>
            <a:r>
              <a:rPr lang="en-US" sz="2000" b="1" dirty="0" smtClean="0">
                <a:solidFill>
                  <a:srgbClr val="002060"/>
                </a:solidFill>
                <a:latin typeface="Century Gothic" pitchFamily="34" charset="0"/>
              </a:rPr>
              <a:t>This page contains the photo and name of the user and information like full name, email, phone number, address and also book items which shows user to see his/her recent books and most viewed items.</a:t>
            </a:r>
            <a:endParaRPr lang="en-US" sz="2000" b="1" dirty="0">
              <a:solidFill>
                <a:srgbClr val="002060"/>
              </a:solidFill>
              <a:latin typeface="Century Gothic"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6308137"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REQUEST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4" name="Picture 1"/>
          <p:cNvPicPr>
            <a:picLocks noChangeAspect="1" noChangeArrowheads="1"/>
          </p:cNvPicPr>
          <p:nvPr/>
        </p:nvPicPr>
        <p:blipFill>
          <a:blip r:embed="rId3"/>
          <a:srcRect l="31040" t="12500" r="32650" b="8333"/>
          <a:stretch>
            <a:fillRect/>
          </a:stretch>
        </p:blipFill>
        <p:spPr bwMode="auto">
          <a:xfrm>
            <a:off x="4953000" y="1447800"/>
            <a:ext cx="3946358" cy="4724400"/>
          </a:xfrm>
          <a:prstGeom prst="rect">
            <a:avLst/>
          </a:prstGeom>
          <a:noFill/>
          <a:ln w="9525">
            <a:noFill/>
            <a:miter lim="800000"/>
            <a:headEnd/>
            <a:tailEnd/>
          </a:ln>
          <a:effectLst/>
        </p:spPr>
      </p:pic>
      <p:sp>
        <p:nvSpPr>
          <p:cNvPr id="5" name="Rectangle 4"/>
          <p:cNvSpPr/>
          <p:nvPr/>
        </p:nvSpPr>
        <p:spPr>
          <a:xfrm>
            <a:off x="457200" y="1447800"/>
            <a:ext cx="4419600" cy="5262979"/>
          </a:xfrm>
          <a:prstGeom prst="rect">
            <a:avLst/>
          </a:prstGeom>
        </p:spPr>
        <p:txBody>
          <a:bodyPr wrap="square">
            <a:spAutoFit/>
          </a:bodyPr>
          <a:lstStyle/>
          <a:p>
            <a:pPr>
              <a:buFont typeface="Arial" pitchFamily="34" charset="0"/>
              <a:buChar char="•"/>
            </a:pPr>
            <a:r>
              <a:rPr lang="en-US" sz="2100" b="1" u="sng" dirty="0" smtClean="0">
                <a:solidFill>
                  <a:srgbClr val="002060"/>
                </a:solidFill>
                <a:latin typeface="Century Gothic" pitchFamily="34" charset="0"/>
              </a:rPr>
              <a:t>Request page</a:t>
            </a:r>
            <a:r>
              <a:rPr lang="en-US" sz="2100" dirty="0" smtClean="0">
                <a:solidFill>
                  <a:srgbClr val="002060"/>
                </a:solidFill>
                <a:latin typeface="Century Gothic" pitchFamily="34" charset="0"/>
              </a:rPr>
              <a:t>: Allows the user to request for the books they want to read if those books are not available in our store by given the book name with author name and publisher name.</a:t>
            </a:r>
          </a:p>
          <a:p>
            <a:pPr>
              <a:buFont typeface="Arial" pitchFamily="34" charset="0"/>
              <a:buChar char="•"/>
            </a:pPr>
            <a:r>
              <a:rPr lang="en-US" sz="2100" dirty="0" smtClean="0">
                <a:solidFill>
                  <a:srgbClr val="002060"/>
                </a:solidFill>
                <a:latin typeface="Century Gothic" pitchFamily="34" charset="0"/>
              </a:rPr>
              <a:t>It can be accessed using the footer of the Home page and shop page.</a:t>
            </a:r>
          </a:p>
          <a:p>
            <a:r>
              <a:rPr lang="en-US" sz="2100" b="1" dirty="0" smtClean="0">
                <a:solidFill>
                  <a:srgbClr val="002060"/>
                </a:solidFill>
                <a:latin typeface="Century Gothic" pitchFamily="34" charset="0"/>
              </a:rPr>
              <a:t>Field Requirements-</a:t>
            </a:r>
          </a:p>
          <a:p>
            <a:pPr lvl="1">
              <a:buFont typeface="Wingdings" pitchFamily="2" charset="2"/>
              <a:buChar char="Ø"/>
            </a:pPr>
            <a:r>
              <a:rPr lang="en-US" sz="2100" dirty="0" smtClean="0">
                <a:solidFill>
                  <a:srgbClr val="002060"/>
                </a:solidFill>
                <a:latin typeface="Century Gothic" pitchFamily="34" charset="0"/>
              </a:rPr>
              <a:t>User ID</a:t>
            </a:r>
          </a:p>
          <a:p>
            <a:pPr lvl="1">
              <a:buFont typeface="Wingdings" pitchFamily="2" charset="2"/>
              <a:buChar char="Ø"/>
            </a:pPr>
            <a:r>
              <a:rPr lang="en-US" sz="2100" dirty="0" smtClean="0">
                <a:solidFill>
                  <a:srgbClr val="002060"/>
                </a:solidFill>
                <a:latin typeface="Century Gothic" pitchFamily="34" charset="0"/>
              </a:rPr>
              <a:t>Book name</a:t>
            </a:r>
          </a:p>
          <a:p>
            <a:pPr lvl="1">
              <a:buFont typeface="Wingdings" pitchFamily="2" charset="2"/>
              <a:buChar char="Ø"/>
            </a:pPr>
            <a:r>
              <a:rPr lang="en-US" sz="2100" dirty="0" smtClean="0">
                <a:solidFill>
                  <a:srgbClr val="002060"/>
                </a:solidFill>
                <a:latin typeface="Century Gothic" pitchFamily="34" charset="0"/>
              </a:rPr>
              <a:t>Author name </a:t>
            </a:r>
          </a:p>
          <a:p>
            <a:pPr lvl="1">
              <a:buFont typeface="Wingdings" pitchFamily="2" charset="2"/>
              <a:buChar char="Ø"/>
            </a:pPr>
            <a:r>
              <a:rPr lang="en-US" sz="2100" dirty="0" smtClean="0">
                <a:solidFill>
                  <a:srgbClr val="002060"/>
                </a:solidFill>
                <a:latin typeface="Century Gothic" pitchFamily="34" charset="0"/>
              </a:rPr>
              <a:t>Publisher name </a:t>
            </a:r>
          </a:p>
          <a:p>
            <a:pPr lvl="1">
              <a:buFont typeface="Wingdings" pitchFamily="2" charset="2"/>
              <a:buChar char="Ø"/>
            </a:pPr>
            <a:r>
              <a:rPr lang="en-US" sz="2100" dirty="0" smtClean="0">
                <a:solidFill>
                  <a:srgbClr val="002060"/>
                </a:solidFill>
                <a:latin typeface="Century Gothic" pitchFamily="34" charset="0"/>
              </a:rPr>
              <a:t>Message box</a:t>
            </a:r>
            <a:endParaRPr lang="en-US" sz="2100" dirty="0">
              <a:solidFill>
                <a:srgbClr val="002060"/>
              </a:solidFill>
              <a:latin typeface="Century Gothic"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5832045"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REVIEW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4" name="Rectangle 3"/>
          <p:cNvSpPr/>
          <p:nvPr/>
        </p:nvSpPr>
        <p:spPr>
          <a:xfrm>
            <a:off x="228600" y="4910078"/>
            <a:ext cx="8915400" cy="1323439"/>
          </a:xfrm>
          <a:prstGeom prst="rect">
            <a:avLst/>
          </a:prstGeom>
        </p:spPr>
        <p:txBody>
          <a:bodyPr wrap="square">
            <a:spAutoFit/>
          </a:bodyPr>
          <a:lstStyle/>
          <a:p>
            <a:r>
              <a:rPr lang="en-US" sz="2000" b="1" u="sng" dirty="0" smtClean="0">
                <a:solidFill>
                  <a:srgbClr val="002060"/>
                </a:solidFill>
                <a:latin typeface="Century Gothic" pitchFamily="34" charset="0"/>
              </a:rPr>
              <a:t>Review page</a:t>
            </a:r>
          </a:p>
          <a:p>
            <a:pPr>
              <a:buFont typeface="Arial" pitchFamily="34" charset="0"/>
              <a:buChar char="•"/>
            </a:pPr>
            <a:r>
              <a:rPr lang="en-US" sz="2000" b="1" dirty="0" smtClean="0">
                <a:solidFill>
                  <a:srgbClr val="002060"/>
                </a:solidFill>
                <a:latin typeface="Century Gothic" pitchFamily="34" charset="0"/>
              </a:rPr>
              <a:t>This page contains reviews form customers and users in general.</a:t>
            </a:r>
          </a:p>
          <a:p>
            <a:pPr>
              <a:buFont typeface="Arial" pitchFamily="34" charset="0"/>
              <a:buChar char="•"/>
            </a:pPr>
            <a:r>
              <a:rPr lang="en-US" sz="2000" b="1" dirty="0" smtClean="0">
                <a:solidFill>
                  <a:srgbClr val="002060"/>
                </a:solidFill>
                <a:latin typeface="Century Gothic" pitchFamily="34" charset="0"/>
              </a:rPr>
              <a:t>This page provides a star ranking system as well as a text message system for the users to give feedback in detail.</a:t>
            </a:r>
          </a:p>
        </p:txBody>
      </p:sp>
      <p:pic>
        <p:nvPicPr>
          <p:cNvPr id="5" name="Picture 4" descr="Screenshot (43).png"/>
          <p:cNvPicPr>
            <a:picLocks noChangeAspect="1"/>
          </p:cNvPicPr>
          <p:nvPr/>
        </p:nvPicPr>
        <p:blipFill>
          <a:blip r:embed="rId3"/>
          <a:srcRect t="8519" r="1667" b="5556"/>
          <a:stretch>
            <a:fillRect/>
          </a:stretch>
        </p:blipFill>
        <p:spPr>
          <a:xfrm>
            <a:off x="1143000" y="1524000"/>
            <a:ext cx="6858000" cy="337088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pic>
        <p:nvPicPr>
          <p:cNvPr id="2" name="Picture 1" descr="WhatsApp Image 2022-03-27 at 4.15.22 PM.jpeg"/>
          <p:cNvPicPr>
            <a:picLocks noChangeAspect="1"/>
          </p:cNvPicPr>
          <p:nvPr/>
        </p:nvPicPr>
        <p:blipFill>
          <a:blip r:embed="rId3"/>
          <a:stretch>
            <a:fillRect/>
          </a:stretch>
        </p:blipFill>
        <p:spPr>
          <a:xfrm>
            <a:off x="228600" y="1154787"/>
            <a:ext cx="8686800" cy="5246013"/>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828800" y="152400"/>
            <a:ext cx="5486400" cy="923330"/>
          </a:xfrm>
          <a:prstGeom prst="rect">
            <a:avLst/>
          </a:prstGeom>
          <a:noFill/>
        </p:spPr>
        <p:txBody>
          <a:bodyPr wrap="none" lIns="91440" tIns="45720" rIns="91440" bIns="45720">
            <a:prstTxWarp prst="textPlain">
              <a:avLst/>
            </a:prstTxWarp>
            <a:spAutoFit/>
          </a:bodyPr>
          <a:lstStyle/>
          <a:p>
            <a:pPr algn="ctr"/>
            <a:r>
              <a:rPr lang="en-US" sz="5400" b="1" u="sng" cap="none" spc="0" dirty="0" smtClean="0">
                <a:ln w="38100" cmpd="sng">
                  <a:solidFill>
                    <a:schemeClr val="bg1">
                      <a:lumMod val="85000"/>
                    </a:schemeClr>
                  </a:solidFill>
                  <a:prstDash val="solid"/>
                </a:ln>
                <a:effectLst/>
                <a:latin typeface="Century Gothic" pitchFamily="34" charset="0"/>
              </a:rPr>
              <a:t>DATABASE</a:t>
            </a:r>
            <a:endParaRPr lang="en-US" sz="5400" b="1" u="sng" cap="none" spc="0" dirty="0">
              <a:ln w="38100" cmpd="sng">
                <a:solidFill>
                  <a:schemeClr val="bg1">
                    <a:lumMod val="85000"/>
                  </a:schemeClr>
                </a:solidFill>
                <a:prstDash val="solid"/>
              </a:ln>
              <a:effectLst/>
              <a:latin typeface="Century Gothic"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95600" y="1310640"/>
          <a:ext cx="3429000" cy="455676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users</a:t>
                      </a:r>
                      <a:endParaRPr lang="en-US" sz="1700" dirty="0">
                        <a:solidFill>
                          <a:schemeClr val="tx1"/>
                        </a:solidFill>
                      </a:endParaRPr>
                    </a:p>
                  </a:txBody>
                  <a:tcPr/>
                </a:tc>
              </a:tr>
              <a:tr h="334108">
                <a:tc>
                  <a:txBody>
                    <a:bodyPr/>
                    <a:lstStyle/>
                    <a:p>
                      <a:r>
                        <a:rPr lang="en-US" sz="1700" dirty="0" err="1" smtClean="0">
                          <a:solidFill>
                            <a:schemeClr val="tx1"/>
                          </a:solidFill>
                        </a:rPr>
                        <a:t>usrid</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fname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lname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gender :  </a:t>
                      </a:r>
                      <a:r>
                        <a:rPr lang="en-US" sz="1700" dirty="0" err="1" smtClean="0">
                          <a:solidFill>
                            <a:schemeClr val="tx1"/>
                          </a:solidFill>
                        </a:rPr>
                        <a:t>varchar</a:t>
                      </a:r>
                      <a:r>
                        <a:rPr lang="en-US" sz="1700" dirty="0" smtClean="0">
                          <a:solidFill>
                            <a:schemeClr val="tx1"/>
                          </a:solidFill>
                        </a:rPr>
                        <a:t>(1)</a:t>
                      </a:r>
                    </a:p>
                  </a:txBody>
                  <a:tcPr/>
                </a:tc>
              </a:tr>
              <a:tr h="334108">
                <a:tc>
                  <a:txBody>
                    <a:bodyPr/>
                    <a:lstStyle/>
                    <a:p>
                      <a:r>
                        <a:rPr lang="en-US" sz="1700" dirty="0" smtClean="0">
                          <a:solidFill>
                            <a:schemeClr val="tx1"/>
                          </a:solidFill>
                        </a:rPr>
                        <a:t>dob : date</a:t>
                      </a:r>
                      <a:endParaRPr lang="en-US" sz="1700" dirty="0">
                        <a:solidFill>
                          <a:schemeClr val="tx1"/>
                        </a:solidFill>
                      </a:endParaRPr>
                    </a:p>
                  </a:txBody>
                  <a:tcPr/>
                </a:tc>
              </a:tr>
              <a:tr h="334108">
                <a:tc>
                  <a:txBody>
                    <a:bodyPr/>
                    <a:lstStyle/>
                    <a:p>
                      <a:r>
                        <a:rPr lang="en-US" sz="1700" dirty="0" smtClean="0">
                          <a:solidFill>
                            <a:schemeClr val="tx1"/>
                          </a:solidFill>
                        </a:rPr>
                        <a:t>mob : </a:t>
                      </a:r>
                      <a:r>
                        <a:rPr lang="en-US" sz="1700" dirty="0" err="1" smtClean="0">
                          <a:solidFill>
                            <a:schemeClr val="tx1"/>
                          </a:solidFill>
                        </a:rPr>
                        <a:t>int</a:t>
                      </a:r>
                      <a:r>
                        <a:rPr lang="en-US" sz="1700" dirty="0" smtClean="0">
                          <a:solidFill>
                            <a:schemeClr val="tx1"/>
                          </a:solidFill>
                        </a:rPr>
                        <a:t>(10)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addresses : text</a:t>
                      </a:r>
                      <a:endParaRPr lang="en-US" sz="1700" dirty="0">
                        <a:solidFill>
                          <a:schemeClr val="tx1"/>
                        </a:solidFill>
                      </a:endParaRPr>
                    </a:p>
                  </a:txBody>
                  <a:tcPr/>
                </a:tc>
              </a:tr>
              <a:tr h="334108">
                <a:tc>
                  <a:txBody>
                    <a:bodyPr/>
                    <a:lstStyle/>
                    <a:p>
                      <a:r>
                        <a:rPr lang="en-US" sz="1700" dirty="0" smtClean="0">
                          <a:solidFill>
                            <a:schemeClr val="tx1"/>
                          </a:solidFill>
                        </a:rPr>
                        <a:t>country : </a:t>
                      </a:r>
                      <a:r>
                        <a:rPr lang="en-US" sz="1700" dirty="0" err="1" smtClean="0">
                          <a:solidFill>
                            <a:schemeClr val="tx1"/>
                          </a:solidFill>
                        </a:rPr>
                        <a:t>varchar</a:t>
                      </a:r>
                      <a:r>
                        <a:rPr lang="en-US" sz="1700" dirty="0" smtClean="0">
                          <a:solidFill>
                            <a:schemeClr val="tx1"/>
                          </a:solidFill>
                        </a:rPr>
                        <a:t>(20)</a:t>
                      </a:r>
                      <a:endParaRPr lang="en-US" sz="1700" dirty="0">
                        <a:solidFill>
                          <a:schemeClr val="tx1"/>
                        </a:solidFill>
                      </a:endParaRPr>
                    </a:p>
                  </a:txBody>
                  <a:tcPr/>
                </a:tc>
              </a:tr>
              <a:tr h="334108">
                <a:tc>
                  <a:txBody>
                    <a:bodyPr/>
                    <a:lstStyle/>
                    <a:p>
                      <a:r>
                        <a:rPr lang="en-US" sz="1700" dirty="0" err="1" smtClean="0">
                          <a:solidFill>
                            <a:schemeClr val="tx1"/>
                          </a:solidFill>
                        </a:rPr>
                        <a:t>uname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(15)</a:t>
                      </a:r>
                      <a:endParaRPr lang="en-US" sz="1700" dirty="0">
                        <a:solidFill>
                          <a:schemeClr val="tx1"/>
                        </a:solidFill>
                      </a:endParaRPr>
                    </a:p>
                  </a:txBody>
                  <a:tcPr/>
                </a:tc>
              </a:tr>
              <a:tr h="334108">
                <a:tc>
                  <a:txBody>
                    <a:bodyPr/>
                    <a:lstStyle/>
                    <a:p>
                      <a:r>
                        <a:rPr lang="en-US" sz="1700" dirty="0" smtClean="0">
                          <a:solidFill>
                            <a:schemeClr val="tx1"/>
                          </a:solidFill>
                        </a:rPr>
                        <a:t>password : </a:t>
                      </a:r>
                      <a:r>
                        <a:rPr lang="en-US" sz="1700" dirty="0" err="1" smtClean="0">
                          <a:solidFill>
                            <a:schemeClr val="tx1"/>
                          </a:solidFill>
                        </a:rPr>
                        <a:t>varchar</a:t>
                      </a:r>
                      <a:r>
                        <a:rPr lang="en-US" sz="1700" dirty="0" smtClean="0">
                          <a:solidFill>
                            <a:schemeClr val="tx1"/>
                          </a:solidFill>
                        </a:rPr>
                        <a:t>(20)</a:t>
                      </a:r>
                      <a:endParaRPr lang="en-US" sz="1700" dirty="0">
                        <a:solidFill>
                          <a:schemeClr val="tx1"/>
                        </a:solidFill>
                      </a:endParaRPr>
                    </a:p>
                  </a:txBody>
                  <a:tcPr/>
                </a:tc>
              </a:tr>
              <a:tr h="334108">
                <a:tc>
                  <a:txBody>
                    <a:bodyPr/>
                    <a:lstStyle/>
                    <a:p>
                      <a:r>
                        <a:rPr lang="en-US" sz="1700" dirty="0" err="1" smtClean="0">
                          <a:solidFill>
                            <a:schemeClr val="tx1"/>
                          </a:solidFill>
                        </a:rPr>
                        <a:t>profile_pic</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(1000)</a:t>
                      </a:r>
                      <a:endParaRPr lang="en-US" sz="1700" dirty="0">
                        <a:solidFill>
                          <a:schemeClr val="tx1"/>
                        </a:solidFill>
                      </a:endParaRPr>
                    </a:p>
                  </a:txBody>
                  <a:tcPr/>
                </a:tc>
              </a:tr>
            </a:tbl>
          </a:graphicData>
        </a:graphic>
      </p:graphicFrame>
      <p:sp>
        <p:nvSpPr>
          <p:cNvPr id="3" name="Rectangle 2"/>
          <p:cNvSpPr/>
          <p:nvPr/>
        </p:nvSpPr>
        <p:spPr>
          <a:xfrm>
            <a:off x="2819400" y="228600"/>
            <a:ext cx="3567003" cy="830997"/>
          </a:xfrm>
          <a:prstGeom prst="rect">
            <a:avLst/>
          </a:prstGeom>
          <a:noFill/>
        </p:spPr>
        <p:txBody>
          <a:bodyPr wrap="none" lIns="91440" tIns="45720" rIns="91440" bIns="45720">
            <a:spAutoFit/>
          </a:bodyPr>
          <a:lstStyle/>
          <a:p>
            <a:pPr algn="ct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US</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ER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3124200" y="1905001"/>
          <a:ext cx="3429000" cy="2179320"/>
        </p:xfrm>
        <a:graphic>
          <a:graphicData uri="http://schemas.openxmlformats.org/drawingml/2006/table">
            <a:tbl>
              <a:tblPr firstRow="1" bandRow="1">
                <a:tableStyleId>{BC89EF96-8CEA-46FF-86C4-4CE0E7609802}</a:tableStyleId>
              </a:tblPr>
              <a:tblGrid>
                <a:gridCol w="3429000"/>
              </a:tblGrid>
              <a:tr h="426720">
                <a:tc>
                  <a:txBody>
                    <a:bodyPr/>
                    <a:lstStyle/>
                    <a:p>
                      <a:pPr algn="ctr"/>
                      <a:r>
                        <a:rPr lang="en-US" sz="1700" dirty="0" smtClean="0">
                          <a:solidFill>
                            <a:schemeClr val="tx1"/>
                          </a:solidFill>
                        </a:rPr>
                        <a:t>publishers</a:t>
                      </a:r>
                      <a:endParaRPr lang="en-US" sz="1700" dirty="0">
                        <a:solidFill>
                          <a:schemeClr val="tx1"/>
                        </a:solidFill>
                      </a:endParaRPr>
                    </a:p>
                  </a:txBody>
                  <a:tcPr/>
                </a:tc>
              </a:tr>
              <a:tr h="334108">
                <a:tc>
                  <a:txBody>
                    <a:bodyPr/>
                    <a:lstStyle/>
                    <a:p>
                      <a:r>
                        <a:rPr lang="en-US" sz="1700" dirty="0" err="1" smtClean="0">
                          <a:solidFill>
                            <a:schemeClr val="tx1"/>
                          </a:solidFill>
                        </a:rPr>
                        <a:t>pid</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p_name</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website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addresses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bl>
          </a:graphicData>
        </a:graphic>
      </p:graphicFrame>
      <p:sp>
        <p:nvSpPr>
          <p:cNvPr id="3" name="Rectangle 2"/>
          <p:cNvSpPr/>
          <p:nvPr/>
        </p:nvSpPr>
        <p:spPr>
          <a:xfrm>
            <a:off x="2133600" y="228600"/>
            <a:ext cx="5258171"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PU</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BLISHER</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19400" y="1219200"/>
          <a:ext cx="3429000" cy="455676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books</a:t>
                      </a:r>
                      <a:endParaRPr lang="en-US" sz="1700" dirty="0">
                        <a:solidFill>
                          <a:schemeClr val="tx1"/>
                        </a:solidFill>
                      </a:endParaRPr>
                    </a:p>
                  </a:txBody>
                  <a:tcPr/>
                </a:tc>
              </a:tr>
              <a:tr h="334108">
                <a:tc>
                  <a:txBody>
                    <a:bodyPr/>
                    <a:lstStyle/>
                    <a:p>
                      <a:r>
                        <a:rPr lang="en-US" sz="1700" dirty="0" smtClean="0">
                          <a:solidFill>
                            <a:schemeClr val="tx1"/>
                          </a:solidFill>
                        </a:rPr>
                        <a:t>bid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pid</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isbn</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(20)</a:t>
                      </a:r>
                      <a:endParaRPr lang="en-US" sz="1700" dirty="0">
                        <a:solidFill>
                          <a:schemeClr val="tx1"/>
                        </a:solidFill>
                      </a:endParaRPr>
                    </a:p>
                  </a:txBody>
                  <a:tcPr/>
                </a:tc>
              </a:tr>
              <a:tr h="334108">
                <a:tc>
                  <a:txBody>
                    <a:bodyPr/>
                    <a:lstStyle/>
                    <a:p>
                      <a:r>
                        <a:rPr lang="en-US" sz="1700" dirty="0" err="1" smtClean="0">
                          <a:solidFill>
                            <a:schemeClr val="tx1"/>
                          </a:solidFill>
                        </a:rPr>
                        <a:t>book_name</a:t>
                      </a:r>
                      <a:r>
                        <a:rPr lang="en-US" sz="1700" dirty="0" smtClean="0">
                          <a:solidFill>
                            <a:schemeClr val="tx1"/>
                          </a:solidFill>
                        </a:rPr>
                        <a:t> :</a:t>
                      </a:r>
                      <a:r>
                        <a:rPr lang="en-US" sz="1700" baseline="0" dirty="0" smtClean="0">
                          <a:solidFill>
                            <a:schemeClr val="tx1"/>
                          </a:solidFill>
                        </a:rPr>
                        <a:t>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author_name</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quantity : </a:t>
                      </a:r>
                      <a:r>
                        <a:rPr lang="en-US" sz="1700" dirty="0" err="1" smtClean="0">
                          <a:solidFill>
                            <a:schemeClr val="tx1"/>
                          </a:solidFill>
                        </a:rPr>
                        <a:t>int</a:t>
                      </a:r>
                      <a:r>
                        <a:rPr lang="en-US" sz="1700" dirty="0" smtClean="0">
                          <a:solidFill>
                            <a:schemeClr val="tx1"/>
                          </a:solidFill>
                        </a:rPr>
                        <a:t>(3)</a:t>
                      </a:r>
                      <a:endParaRPr lang="en-US" sz="1700" dirty="0">
                        <a:solidFill>
                          <a:schemeClr val="tx1"/>
                        </a:solidFill>
                      </a:endParaRPr>
                    </a:p>
                  </a:txBody>
                  <a:tcPr/>
                </a:tc>
              </a:tr>
              <a:tr h="334108">
                <a:tc>
                  <a:txBody>
                    <a:bodyPr/>
                    <a:lstStyle/>
                    <a:p>
                      <a:r>
                        <a:rPr lang="en-US" sz="1700" dirty="0" smtClean="0">
                          <a:solidFill>
                            <a:schemeClr val="tx1"/>
                          </a:solidFill>
                        </a:rPr>
                        <a:t>price : decimal(6.2)</a:t>
                      </a:r>
                      <a:endParaRPr lang="en-US" sz="1700" dirty="0">
                        <a:solidFill>
                          <a:schemeClr val="tx1"/>
                        </a:solidFill>
                      </a:endParaRPr>
                    </a:p>
                  </a:txBody>
                  <a:tcPr/>
                </a:tc>
              </a:tr>
              <a:tr h="334108">
                <a:tc>
                  <a:txBody>
                    <a:bodyPr/>
                    <a:lstStyle/>
                    <a:p>
                      <a:r>
                        <a:rPr lang="en-US" sz="1700" dirty="0" smtClean="0">
                          <a:solidFill>
                            <a:schemeClr val="tx1"/>
                          </a:solidFill>
                        </a:rPr>
                        <a:t>rating : decimal(4.2)</a:t>
                      </a:r>
                      <a:endParaRPr lang="en-US" sz="1700" dirty="0">
                        <a:solidFill>
                          <a:schemeClr val="tx1"/>
                        </a:solidFill>
                      </a:endParaRPr>
                    </a:p>
                  </a:txBody>
                  <a:tcPr/>
                </a:tc>
              </a:tr>
              <a:tr h="334108">
                <a:tc>
                  <a:txBody>
                    <a:bodyPr/>
                    <a:lstStyle/>
                    <a:p>
                      <a:r>
                        <a:rPr lang="en-US" sz="1700" dirty="0" smtClean="0">
                          <a:solidFill>
                            <a:schemeClr val="tx1"/>
                          </a:solidFill>
                        </a:rPr>
                        <a:t>pages : </a:t>
                      </a:r>
                      <a:r>
                        <a:rPr lang="en-US" sz="1700" dirty="0" err="1" smtClean="0">
                          <a:solidFill>
                            <a:schemeClr val="tx1"/>
                          </a:solidFill>
                        </a:rPr>
                        <a:t>int</a:t>
                      </a:r>
                      <a:r>
                        <a:rPr lang="en-US" sz="1700" dirty="0" smtClean="0">
                          <a:solidFill>
                            <a:schemeClr val="tx1"/>
                          </a:solidFill>
                        </a:rPr>
                        <a:t>(4)</a:t>
                      </a:r>
                      <a:endParaRPr lang="en-US" sz="1700" dirty="0">
                        <a:solidFill>
                          <a:schemeClr val="tx1"/>
                        </a:solidFill>
                      </a:endParaRPr>
                    </a:p>
                  </a:txBody>
                  <a:tcPr/>
                </a:tc>
              </a:tr>
              <a:tr h="334108">
                <a:tc>
                  <a:txBody>
                    <a:bodyPr/>
                    <a:lstStyle/>
                    <a:p>
                      <a:r>
                        <a:rPr lang="en-US" sz="1700" dirty="0" err="1" smtClean="0">
                          <a:solidFill>
                            <a:schemeClr val="tx1"/>
                          </a:solidFill>
                        </a:rPr>
                        <a:t>published_date</a:t>
                      </a:r>
                      <a:r>
                        <a:rPr lang="en-US" sz="1700" dirty="0" smtClean="0">
                          <a:solidFill>
                            <a:schemeClr val="tx1"/>
                          </a:solidFill>
                        </a:rPr>
                        <a:t> : date</a:t>
                      </a:r>
                    </a:p>
                  </a:txBody>
                  <a:tcPr/>
                </a:tc>
              </a:tr>
              <a:tr h="334108">
                <a:tc>
                  <a:txBody>
                    <a:bodyPr/>
                    <a:lstStyle/>
                    <a:p>
                      <a:r>
                        <a:rPr lang="en-US" sz="1700" dirty="0" smtClean="0">
                          <a:solidFill>
                            <a:schemeClr val="tx1"/>
                          </a:solidFill>
                        </a:rPr>
                        <a:t>genre : </a:t>
                      </a:r>
                      <a:r>
                        <a:rPr lang="en-US" sz="1700" dirty="0" err="1" smtClean="0">
                          <a:solidFill>
                            <a:schemeClr val="tx1"/>
                          </a:solidFill>
                        </a:rPr>
                        <a:t>varchar</a:t>
                      </a:r>
                      <a:r>
                        <a:rPr lang="en-US" sz="1700" dirty="0" smtClean="0">
                          <a:solidFill>
                            <a:schemeClr val="tx1"/>
                          </a:solidFill>
                        </a:rPr>
                        <a:t>(60)</a:t>
                      </a:r>
                      <a:endParaRPr lang="en-US" sz="1700" dirty="0">
                        <a:solidFill>
                          <a:schemeClr val="tx1"/>
                        </a:solidFill>
                      </a:endParaRPr>
                    </a:p>
                  </a:txBody>
                  <a:tcPr/>
                </a:tc>
              </a:tr>
              <a:tr h="334108">
                <a:tc>
                  <a:txBody>
                    <a:bodyPr/>
                    <a:lstStyle/>
                    <a:p>
                      <a:r>
                        <a:rPr lang="en-US" sz="1700" dirty="0" smtClean="0">
                          <a:solidFill>
                            <a:schemeClr val="tx1"/>
                          </a:solidFill>
                        </a:rPr>
                        <a:t>thumbnail</a:t>
                      </a:r>
                      <a:r>
                        <a:rPr lang="en-US" sz="1700" baseline="0" dirty="0" smtClean="0">
                          <a:solidFill>
                            <a:schemeClr val="tx1"/>
                          </a:solidFill>
                        </a:rPr>
                        <a:t> : </a:t>
                      </a:r>
                      <a:r>
                        <a:rPr lang="en-US" sz="1700" baseline="0" dirty="0" err="1" smtClean="0">
                          <a:solidFill>
                            <a:schemeClr val="tx1"/>
                          </a:solidFill>
                        </a:rPr>
                        <a:t>longblob</a:t>
                      </a:r>
                      <a:endParaRPr lang="en-US" sz="1700" dirty="0">
                        <a:solidFill>
                          <a:schemeClr val="tx1"/>
                        </a:solidFill>
                      </a:endParaRPr>
                    </a:p>
                  </a:txBody>
                  <a:tcPr/>
                </a:tc>
              </a:tr>
            </a:tbl>
          </a:graphicData>
        </a:graphic>
      </p:graphicFrame>
      <p:sp>
        <p:nvSpPr>
          <p:cNvPr id="3" name="Rectangle 2"/>
          <p:cNvSpPr/>
          <p:nvPr/>
        </p:nvSpPr>
        <p:spPr>
          <a:xfrm>
            <a:off x="2743200" y="228600"/>
            <a:ext cx="3567003"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BO</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OK</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95600" y="2209800"/>
          <a:ext cx="3429000" cy="1752600"/>
        </p:xfrm>
        <a:graphic>
          <a:graphicData uri="http://schemas.openxmlformats.org/drawingml/2006/table">
            <a:tbl>
              <a:tblPr firstRow="1" bandRow="1">
                <a:tableStyleId>{BC89EF96-8CEA-46FF-86C4-4CE0E7609802}</a:tableStyleId>
              </a:tblPr>
              <a:tblGrid>
                <a:gridCol w="3429000"/>
              </a:tblGrid>
              <a:tr h="137160">
                <a:tc>
                  <a:txBody>
                    <a:bodyPr/>
                    <a:lstStyle/>
                    <a:p>
                      <a:pPr algn="ctr"/>
                      <a:r>
                        <a:rPr lang="en-US" sz="1700" dirty="0" smtClean="0">
                          <a:solidFill>
                            <a:schemeClr val="tx1"/>
                          </a:solidFill>
                        </a:rPr>
                        <a:t>requests</a:t>
                      </a:r>
                      <a:endParaRPr lang="en-US" sz="1700" dirty="0">
                        <a:solidFill>
                          <a:schemeClr val="tx1"/>
                        </a:solidFill>
                      </a:endParaRPr>
                    </a:p>
                  </a:txBody>
                  <a:tcPr/>
                </a:tc>
              </a:tr>
              <a:tr h="334108">
                <a:tc>
                  <a:txBody>
                    <a:bodyPr/>
                    <a:lstStyle/>
                    <a:p>
                      <a:r>
                        <a:rPr lang="en-US" sz="1700" dirty="0" err="1" smtClean="0">
                          <a:solidFill>
                            <a:schemeClr val="tx1"/>
                          </a:solidFill>
                        </a:rPr>
                        <a:t>rqid</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book_name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author_name</a:t>
                      </a:r>
                      <a:r>
                        <a:rPr lang="en-US" sz="1700" dirty="0" smtClean="0">
                          <a:solidFill>
                            <a:schemeClr val="tx1"/>
                          </a:solidFill>
                        </a:rPr>
                        <a:t>: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descriptions : text</a:t>
                      </a:r>
                      <a:endParaRPr lang="en-US" sz="1700" dirty="0">
                        <a:solidFill>
                          <a:schemeClr val="tx1"/>
                        </a:solidFill>
                      </a:endParaRPr>
                    </a:p>
                  </a:txBody>
                  <a:tcPr/>
                </a:tc>
              </a:tr>
            </a:tbl>
          </a:graphicData>
        </a:graphic>
      </p:graphicFrame>
      <p:sp>
        <p:nvSpPr>
          <p:cNvPr id="3" name="Rectangle 2"/>
          <p:cNvSpPr/>
          <p:nvPr/>
        </p:nvSpPr>
        <p:spPr>
          <a:xfrm>
            <a:off x="2286000" y="533400"/>
            <a:ext cx="4581703"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RE</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QUEST </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1"/>
            <a:ext cx="9144000" cy="6858001"/>
          </a:xfrm>
          <a:prstGeom prst="rect">
            <a:avLst/>
          </a:prstGeom>
        </p:spPr>
      </p:pic>
      <p:pic>
        <p:nvPicPr>
          <p:cNvPr id="1027" name="Picture 3"/>
          <p:cNvPicPr>
            <a:picLocks noChangeAspect="1" noChangeArrowheads="1"/>
          </p:cNvPicPr>
          <p:nvPr/>
        </p:nvPicPr>
        <p:blipFill>
          <a:blip r:embed="rId3"/>
          <a:srcRect t="12500" b="29167"/>
          <a:stretch>
            <a:fillRect/>
          </a:stretch>
        </p:blipFill>
        <p:spPr bwMode="auto">
          <a:xfrm>
            <a:off x="304800" y="1295400"/>
            <a:ext cx="8534400" cy="365760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3048000" y="1722120"/>
          <a:ext cx="3429000" cy="315468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orders</a:t>
                      </a:r>
                      <a:endParaRPr lang="en-US" sz="1700" dirty="0">
                        <a:solidFill>
                          <a:schemeClr val="tx1"/>
                        </a:solidFill>
                      </a:endParaRPr>
                    </a:p>
                  </a:txBody>
                  <a:tcPr/>
                </a:tc>
              </a:tr>
              <a:tr h="334108">
                <a:tc>
                  <a:txBody>
                    <a:bodyPr/>
                    <a:lstStyle/>
                    <a:p>
                      <a:r>
                        <a:rPr lang="en-US" sz="1700" dirty="0" err="1" smtClean="0">
                          <a:solidFill>
                            <a:schemeClr val="tx1"/>
                          </a:solidFill>
                        </a:rPr>
                        <a:t>odrid</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smtClean="0">
                          <a:solidFill>
                            <a:schemeClr val="tx1"/>
                          </a:solidFill>
                        </a:rPr>
                        <a:t>bid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usrid</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order_address</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mob : </a:t>
                      </a:r>
                      <a:r>
                        <a:rPr lang="en-US" sz="1700" dirty="0" err="1" smtClean="0">
                          <a:solidFill>
                            <a:schemeClr val="tx1"/>
                          </a:solidFill>
                        </a:rPr>
                        <a:t>int</a:t>
                      </a:r>
                      <a:r>
                        <a:rPr lang="en-US" sz="1700" dirty="0" smtClean="0">
                          <a:solidFill>
                            <a:schemeClr val="tx1"/>
                          </a:solidFill>
                        </a:rPr>
                        <a:t>(10)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total_price</a:t>
                      </a:r>
                      <a:r>
                        <a:rPr lang="en-US" sz="1700" baseline="0" dirty="0" smtClean="0">
                          <a:solidFill>
                            <a:schemeClr val="tx1"/>
                          </a:solidFill>
                        </a:rPr>
                        <a:t> : decimal(6.2)</a:t>
                      </a:r>
                      <a:endParaRPr lang="en-US" sz="1700" dirty="0">
                        <a:solidFill>
                          <a:schemeClr val="tx1"/>
                        </a:solidFill>
                      </a:endParaRPr>
                    </a:p>
                  </a:txBody>
                  <a:tcPr/>
                </a:tc>
              </a:tr>
              <a:tr h="334108">
                <a:tc>
                  <a:txBody>
                    <a:bodyPr/>
                    <a:lstStyle/>
                    <a:p>
                      <a:r>
                        <a:rPr lang="en-US" sz="1700" dirty="0" smtClean="0">
                          <a:solidFill>
                            <a:schemeClr val="tx1"/>
                          </a:solidFill>
                        </a:rPr>
                        <a:t>quantity : </a:t>
                      </a:r>
                      <a:r>
                        <a:rPr lang="en-US" sz="1700" dirty="0" err="1" smtClean="0">
                          <a:solidFill>
                            <a:schemeClr val="tx1"/>
                          </a:solidFill>
                        </a:rPr>
                        <a:t>int</a:t>
                      </a:r>
                      <a:r>
                        <a:rPr lang="en-US" sz="1700" dirty="0" smtClean="0">
                          <a:solidFill>
                            <a:schemeClr val="tx1"/>
                          </a:solidFill>
                        </a:rPr>
                        <a:t>(3)</a:t>
                      </a:r>
                      <a:endParaRPr lang="en-US" sz="1700" dirty="0">
                        <a:solidFill>
                          <a:schemeClr val="tx1"/>
                        </a:solidFill>
                      </a:endParaRPr>
                    </a:p>
                  </a:txBody>
                  <a:tcPr/>
                </a:tc>
              </a:tr>
            </a:tbl>
          </a:graphicData>
        </a:graphic>
      </p:graphicFrame>
      <p:sp>
        <p:nvSpPr>
          <p:cNvPr id="3" name="Rectangle 2"/>
          <p:cNvSpPr/>
          <p:nvPr/>
        </p:nvSpPr>
        <p:spPr>
          <a:xfrm>
            <a:off x="2743200" y="457200"/>
            <a:ext cx="3905236"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OR</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DER</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95600" y="1844040"/>
          <a:ext cx="3429000" cy="280416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retailer</a:t>
                      </a:r>
                      <a:endParaRPr lang="en-US" sz="1700" dirty="0">
                        <a:solidFill>
                          <a:schemeClr val="tx1"/>
                        </a:solidFill>
                      </a:endParaRPr>
                    </a:p>
                  </a:txBody>
                  <a:tcPr/>
                </a:tc>
              </a:tr>
              <a:tr h="334108">
                <a:tc>
                  <a:txBody>
                    <a:bodyPr/>
                    <a:lstStyle/>
                    <a:p>
                      <a:r>
                        <a:rPr lang="en-US" sz="1700" dirty="0" smtClean="0">
                          <a:solidFill>
                            <a:schemeClr val="tx1"/>
                          </a:solidFill>
                        </a:rPr>
                        <a:t>rid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smtClean="0">
                          <a:solidFill>
                            <a:schemeClr val="tx1"/>
                          </a:solidFill>
                        </a:rPr>
                        <a:t>bid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orid</a:t>
                      </a:r>
                      <a:r>
                        <a:rPr lang="en-US" sz="1700" dirty="0" smtClean="0">
                          <a:solidFill>
                            <a:schemeClr val="tx1"/>
                          </a:solidFill>
                        </a:rPr>
                        <a:t>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retailer_name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company_name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mob</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(10)</a:t>
                      </a:r>
                      <a:endParaRPr lang="en-US" sz="1700" dirty="0">
                        <a:solidFill>
                          <a:schemeClr val="tx1"/>
                        </a:solidFill>
                      </a:endParaRPr>
                    </a:p>
                  </a:txBody>
                  <a:tcPr/>
                </a:tc>
              </a:tr>
            </a:tbl>
          </a:graphicData>
        </a:graphic>
      </p:graphicFrame>
      <p:sp>
        <p:nvSpPr>
          <p:cNvPr id="3" name="Rectangle 2"/>
          <p:cNvSpPr/>
          <p:nvPr/>
        </p:nvSpPr>
        <p:spPr>
          <a:xfrm>
            <a:off x="2209800" y="457200"/>
            <a:ext cx="4919937"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RE</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TAILER</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971800" y="1981200"/>
          <a:ext cx="3429000" cy="2453640"/>
        </p:xfrm>
        <a:graphic>
          <a:graphicData uri="http://schemas.openxmlformats.org/drawingml/2006/table">
            <a:tbl>
              <a:tblPr firstRow="1" bandRow="1">
                <a:tableStyleId>{BC89EF96-8CEA-46FF-86C4-4CE0E7609802}</a:tableStyleId>
              </a:tblPr>
              <a:tblGrid>
                <a:gridCol w="3429000"/>
              </a:tblGrid>
              <a:tr h="137160">
                <a:tc>
                  <a:txBody>
                    <a:bodyPr/>
                    <a:lstStyle/>
                    <a:p>
                      <a:pPr algn="ctr"/>
                      <a:r>
                        <a:rPr lang="en-US" sz="1700" dirty="0" smtClean="0">
                          <a:solidFill>
                            <a:schemeClr val="tx1"/>
                          </a:solidFill>
                        </a:rPr>
                        <a:t>admins</a:t>
                      </a:r>
                      <a:endParaRPr lang="en-US" sz="1700" dirty="0">
                        <a:solidFill>
                          <a:schemeClr val="tx1"/>
                        </a:solidFill>
                      </a:endParaRPr>
                    </a:p>
                  </a:txBody>
                  <a:tcPr/>
                </a:tc>
              </a:tr>
              <a:tr h="334108">
                <a:tc>
                  <a:txBody>
                    <a:bodyPr/>
                    <a:lstStyle/>
                    <a:p>
                      <a:r>
                        <a:rPr lang="en-US" sz="1700" dirty="0" smtClean="0">
                          <a:solidFill>
                            <a:schemeClr val="tx1"/>
                          </a:solidFill>
                        </a:rPr>
                        <a:t>aid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admin_name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email</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mob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usrname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(15)</a:t>
                      </a:r>
                      <a:endParaRPr lang="en-US" sz="1700" dirty="0">
                        <a:solidFill>
                          <a:schemeClr val="tx1"/>
                        </a:solidFill>
                      </a:endParaRPr>
                    </a:p>
                  </a:txBody>
                  <a:tcPr/>
                </a:tc>
              </a:tr>
              <a:tr h="334108">
                <a:tc>
                  <a:txBody>
                    <a:bodyPr/>
                    <a:lstStyle/>
                    <a:p>
                      <a:r>
                        <a:rPr lang="en-US" sz="1700" dirty="0" smtClean="0">
                          <a:solidFill>
                            <a:schemeClr val="tx1"/>
                          </a:solidFill>
                        </a:rPr>
                        <a:t>password : </a:t>
                      </a:r>
                      <a:r>
                        <a:rPr lang="en-US" sz="1700" dirty="0" err="1" smtClean="0">
                          <a:solidFill>
                            <a:schemeClr val="tx1"/>
                          </a:solidFill>
                        </a:rPr>
                        <a:t>varchar</a:t>
                      </a:r>
                      <a:r>
                        <a:rPr lang="en-US" sz="1700" dirty="0" smtClean="0">
                          <a:solidFill>
                            <a:schemeClr val="tx1"/>
                          </a:solidFill>
                        </a:rPr>
                        <a:t>(20)</a:t>
                      </a:r>
                      <a:endParaRPr lang="en-US" sz="1700" dirty="0">
                        <a:solidFill>
                          <a:schemeClr val="tx1"/>
                        </a:solidFill>
                      </a:endParaRPr>
                    </a:p>
                  </a:txBody>
                  <a:tcPr/>
                </a:tc>
              </a:tr>
            </a:tbl>
          </a:graphicData>
        </a:graphic>
      </p:graphicFrame>
      <p:sp>
        <p:nvSpPr>
          <p:cNvPr id="3" name="Rectangle 2"/>
          <p:cNvSpPr/>
          <p:nvPr/>
        </p:nvSpPr>
        <p:spPr>
          <a:xfrm>
            <a:off x="2743200" y="304800"/>
            <a:ext cx="3905236"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AD</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MIN</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5156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c59fb5e63980ac09d889013bd622a8fc.gif"/>
          <p:cNvPicPr>
            <a:picLocks noChangeAspect="1"/>
          </p:cNvPicPr>
          <p:nvPr/>
        </p:nvPicPr>
        <p:blipFill>
          <a:blip r:embed="rId2">
            <a:duotone>
              <a:prstClr val="black"/>
              <a:schemeClr val="accent5">
                <a:tint val="45000"/>
                <a:satMod val="400000"/>
              </a:schemeClr>
            </a:duotone>
          </a:blip>
          <a:stretch>
            <a:fillRect/>
          </a:stretch>
        </p:blipFill>
        <p:spPr>
          <a:xfrm>
            <a:off x="1828800" y="0"/>
            <a:ext cx="6858000" cy="6858000"/>
          </a:xfrm>
          <a:prstGeom prst="rect">
            <a:avLst/>
          </a:prstGeom>
        </p:spPr>
      </p:pic>
      <p:pic>
        <p:nvPicPr>
          <p:cNvPr id="4" name="Picture 3" descr="—Pngtree—shutdown vector icon_4236453.png"/>
          <p:cNvPicPr>
            <a:picLocks noChangeAspect="1"/>
          </p:cNvPicPr>
          <p:nvPr/>
        </p:nvPicPr>
        <p:blipFill>
          <a:blip r:embed="rId3" cstate="print"/>
          <a:stretch>
            <a:fillRect/>
          </a:stretch>
        </p:blipFill>
        <p:spPr>
          <a:xfrm>
            <a:off x="3962400" y="2209800"/>
            <a:ext cx="2514600" cy="2514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ngtree—cyan blue gradient abstract color_1170540.png"/>
          <p:cNvPicPr>
            <a:picLocks noChangeAspect="1"/>
          </p:cNvPicPr>
          <p:nvPr/>
        </p:nvPicPr>
        <p:blipFill>
          <a:blip r:embed="rId2"/>
          <a:srcRect b="7778"/>
          <a:stretch>
            <a:fillRect/>
          </a:stretch>
        </p:blipFill>
        <p:spPr>
          <a:xfrm>
            <a:off x="-1" y="0"/>
            <a:ext cx="9144001" cy="6858000"/>
          </a:xfrm>
          <a:prstGeom prst="rect">
            <a:avLst/>
          </a:prstGeom>
        </p:spPr>
      </p:pic>
      <p:sp>
        <p:nvSpPr>
          <p:cNvPr id="3" name="Rectangle 2"/>
          <p:cNvSpPr/>
          <p:nvPr/>
        </p:nvSpPr>
        <p:spPr>
          <a:xfrm>
            <a:off x="304800" y="263604"/>
            <a:ext cx="6000361" cy="1015663"/>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000" b="1" u="sng"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Abo</a:t>
            </a:r>
            <a:r>
              <a:rPr lang="en-US" sz="6000" b="1"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u</a:t>
            </a:r>
            <a:r>
              <a:rPr lang="en-US" sz="6000" b="1" u="sng"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t th</a:t>
            </a:r>
            <a:r>
              <a:rPr lang="en-US" sz="6000" b="1"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e </a:t>
            </a:r>
            <a:r>
              <a:rPr lang="en-US" sz="6000" b="1" u="sng"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Page</a:t>
            </a:r>
            <a:endParaRPr lang="en-US" sz="6000" b="1" cap="none" spc="0" dirty="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endParaRPr>
          </a:p>
        </p:txBody>
      </p:sp>
      <p:sp>
        <p:nvSpPr>
          <p:cNvPr id="4" name="TextBox 3"/>
          <p:cNvSpPr txBox="1"/>
          <p:nvPr/>
        </p:nvSpPr>
        <p:spPr>
          <a:xfrm>
            <a:off x="1447800" y="1752600"/>
            <a:ext cx="6096000" cy="5047536"/>
          </a:xfrm>
          <a:prstGeom prst="rect">
            <a:avLst/>
          </a:prstGeom>
          <a:noFill/>
        </p:spPr>
        <p:txBody>
          <a:bodyPr wrap="square" rtlCol="0">
            <a:spAutoFit/>
          </a:bodyPr>
          <a:lstStyle/>
          <a:p>
            <a:pPr>
              <a:buFont typeface="Arial" pitchFamily="34" charset="0"/>
              <a:buChar char="•"/>
            </a:pPr>
            <a:r>
              <a:rPr lang="en-US" sz="1700" dirty="0" smtClean="0">
                <a:ln w="3175">
                  <a:solidFill>
                    <a:srgbClr val="002060"/>
                  </a:solidFill>
                </a:ln>
                <a:latin typeface="Century Gothic" pitchFamily="34" charset="0"/>
              </a:rPr>
              <a:t>The website offers a one stop solution to online book shopping.</a:t>
            </a:r>
          </a:p>
          <a:p>
            <a:pPr lvl="0">
              <a:buFont typeface="Arial" pitchFamily="34" charset="0"/>
              <a:buChar char="•"/>
            </a:pPr>
            <a:r>
              <a:rPr lang="en-US" sz="1700" dirty="0" smtClean="0">
                <a:ln>
                  <a:solidFill>
                    <a:srgbClr val="002060"/>
                  </a:solidFill>
                </a:ln>
                <a:latin typeface="Century Gothic" pitchFamily="34" charset="0"/>
              </a:rPr>
              <a:t>The website provides a whole array of books for purchase by the user.</a:t>
            </a:r>
          </a:p>
          <a:p>
            <a:pPr lvl="0">
              <a:buFont typeface="Arial" pitchFamily="34" charset="0"/>
              <a:buChar char="•"/>
            </a:pPr>
            <a:r>
              <a:rPr lang="en-US" sz="1700" dirty="0" smtClean="0">
                <a:ln>
                  <a:solidFill>
                    <a:srgbClr val="002060"/>
                  </a:solidFill>
                </a:ln>
                <a:latin typeface="Century Gothic" pitchFamily="34" charset="0"/>
              </a:rPr>
              <a:t>A section of free public domain and other books will be available for the registered user to download and read.</a:t>
            </a:r>
          </a:p>
          <a:p>
            <a:pPr lvl="2">
              <a:buFont typeface="Arial" pitchFamily="34" charset="0"/>
              <a:buChar char="•"/>
            </a:pPr>
            <a:r>
              <a:rPr lang="en-US" sz="1700" dirty="0" smtClean="0">
                <a:ln>
                  <a:solidFill>
                    <a:srgbClr val="002060"/>
                  </a:solidFill>
                </a:ln>
                <a:latin typeface="Century Gothic" pitchFamily="34" charset="0"/>
              </a:rPr>
              <a:t>A built-in e-book reader will be provided by the website and made available to the user to read the purchased books from their profile list and the user can also read books that are already present in their system by uploading directly to the e-book interface from their computer.</a:t>
            </a:r>
          </a:p>
          <a:p>
            <a:pPr lvl="4">
              <a:buFont typeface="Arial" pitchFamily="34" charset="0"/>
              <a:buChar char="•"/>
            </a:pPr>
            <a:r>
              <a:rPr lang="en-US" sz="1700" dirty="0" smtClean="0">
                <a:ln>
                  <a:solidFill>
                    <a:srgbClr val="002060"/>
                  </a:solidFill>
                </a:ln>
                <a:latin typeface="Century Gothic" pitchFamily="34" charset="0"/>
              </a:rPr>
              <a:t>There is a user authentication system present and the user will have to register and create a free account for purchases and for using the e-book reader.</a:t>
            </a:r>
          </a:p>
          <a:p>
            <a:pPr>
              <a:buFont typeface="Arial" pitchFamily="34" charset="0"/>
              <a:buChar char="•"/>
            </a:pPr>
            <a:endParaRPr lang="en-US" sz="1600" u="sng" dirty="0">
              <a:ln w="3175">
                <a:solidFill>
                  <a:srgbClr val="002060"/>
                </a:solidFill>
              </a:ln>
              <a:latin typeface="Century Gothic"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2" name="Rectangle 1"/>
          <p:cNvSpPr/>
          <p:nvPr/>
        </p:nvSpPr>
        <p:spPr>
          <a:xfrm>
            <a:off x="638083" y="263604"/>
            <a:ext cx="5290231"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Home</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2050" name="Picture 2"/>
          <p:cNvPicPr>
            <a:picLocks noChangeAspect="1" noChangeArrowheads="1"/>
          </p:cNvPicPr>
          <p:nvPr/>
        </p:nvPicPr>
        <p:blipFill>
          <a:blip r:embed="rId3"/>
          <a:srcRect t="12500" r="1025" b="17708"/>
          <a:stretch>
            <a:fillRect/>
          </a:stretch>
        </p:blipFill>
        <p:spPr bwMode="auto">
          <a:xfrm>
            <a:off x="228600" y="1371600"/>
            <a:ext cx="7010400" cy="2779271"/>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l="220" t="13542" r="5490" b="5208"/>
          <a:stretch>
            <a:fillRect/>
          </a:stretch>
        </p:blipFill>
        <p:spPr bwMode="auto">
          <a:xfrm>
            <a:off x="2895600" y="4267200"/>
            <a:ext cx="53340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ngtree—cyan blue gradient abstract color_1170540.png"/>
          <p:cNvPicPr>
            <a:picLocks noChangeAspect="1"/>
          </p:cNvPicPr>
          <p:nvPr/>
        </p:nvPicPr>
        <p:blipFill>
          <a:blip r:embed="rId2"/>
          <a:srcRect b="7778"/>
          <a:stretch>
            <a:fillRect/>
          </a:stretch>
        </p:blipFill>
        <p:spPr>
          <a:xfrm>
            <a:off x="-1" y="0"/>
            <a:ext cx="9144001" cy="6858000"/>
          </a:xfrm>
          <a:prstGeom prst="rect">
            <a:avLst/>
          </a:prstGeom>
        </p:spPr>
      </p:pic>
      <p:sp>
        <p:nvSpPr>
          <p:cNvPr id="3" name="Rectangle 1"/>
          <p:cNvSpPr>
            <a:spLocks noChangeArrowheads="1"/>
          </p:cNvSpPr>
          <p:nvPr/>
        </p:nvSpPr>
        <p:spPr bwMode="auto">
          <a:xfrm>
            <a:off x="762000" y="1315864"/>
            <a:ext cx="66294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Home page: It is the landing page where the user first visits the website.</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Here in this page, the website shows array of books for purchase by the user.</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 section of free public domain and other books will be available for the registered user to download and read.</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800100" lvl="1"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 built-in e-book reader will be provided by the website and made available to the user to read the purchased books from their profile list.</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1257300" lvl="2"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There is a user authentication system present and the user will have to register and create a free account for purchases and for using the e-book reader.</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2171700" lvl="4"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In this home page, header contains project logo and a GIF.</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2628900" lvl="5"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After, navigation bar contains home, featured, arrivals, reviews including login/register button and a search bar.</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1714500" lvl="3"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After, side menu bar contains some book categories like- thriller, comedy, romance, fiction, horror kids etc.</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p:txBody>
      </p:sp>
      <p:sp>
        <p:nvSpPr>
          <p:cNvPr id="4" name="Rectangle 3"/>
          <p:cNvSpPr/>
          <p:nvPr/>
        </p:nvSpPr>
        <p:spPr>
          <a:xfrm>
            <a:off x="638083" y="263604"/>
            <a:ext cx="5290231"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Home</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638083" y="263604"/>
            <a:ext cx="7774885"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Login Select</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grpSp>
        <p:nvGrpSpPr>
          <p:cNvPr id="7" name="Group 6"/>
          <p:cNvGrpSpPr/>
          <p:nvPr/>
        </p:nvGrpSpPr>
        <p:grpSpPr>
          <a:xfrm>
            <a:off x="609600" y="1524000"/>
            <a:ext cx="7924800" cy="2971800"/>
            <a:chOff x="0" y="914400"/>
            <a:chExt cx="12954000" cy="5943600"/>
          </a:xfrm>
        </p:grpSpPr>
        <p:pic>
          <p:nvPicPr>
            <p:cNvPr id="3074" name="Picture 2"/>
            <p:cNvPicPr>
              <a:picLocks noChangeAspect="1" noChangeArrowheads="1"/>
            </p:cNvPicPr>
            <p:nvPr/>
          </p:nvPicPr>
          <p:blipFill>
            <a:blip r:embed="rId3"/>
            <a:srcRect t="12500" r="439" b="6250"/>
            <a:stretch>
              <a:fillRect/>
            </a:stretch>
          </p:blipFill>
          <p:spPr bwMode="auto">
            <a:xfrm>
              <a:off x="0" y="914400"/>
              <a:ext cx="12954000" cy="594360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l="76721" t="75000" r="3367" b="16667"/>
            <a:stretch>
              <a:fillRect/>
            </a:stretch>
          </p:blipFill>
          <p:spPr bwMode="auto">
            <a:xfrm>
              <a:off x="9982200" y="5972176"/>
              <a:ext cx="2590800" cy="609600"/>
            </a:xfrm>
            <a:prstGeom prst="rect">
              <a:avLst/>
            </a:prstGeom>
            <a:noFill/>
            <a:ln w="9525">
              <a:noFill/>
              <a:miter lim="800000"/>
              <a:headEnd/>
              <a:tailEnd/>
            </a:ln>
            <a:effectLst/>
          </p:spPr>
        </p:pic>
      </p:grpSp>
      <p:sp>
        <p:nvSpPr>
          <p:cNvPr id="8" name="TextBox 7"/>
          <p:cNvSpPr txBox="1"/>
          <p:nvPr/>
        </p:nvSpPr>
        <p:spPr>
          <a:xfrm>
            <a:off x="1524000" y="4724400"/>
            <a:ext cx="6096000" cy="1938992"/>
          </a:xfrm>
          <a:prstGeom prst="rect">
            <a:avLst/>
          </a:prstGeom>
          <a:noFill/>
        </p:spPr>
        <p:txBody>
          <a:bodyPr wrap="square" rtlCol="0">
            <a:spAutoFit/>
          </a:bodyPr>
          <a:lstStyle/>
          <a:p>
            <a:pPr>
              <a:buFont typeface="Arial" pitchFamily="34" charset="0"/>
              <a:buChar char="•"/>
            </a:pPr>
            <a:r>
              <a:rPr lang="en-US" sz="2400" dirty="0" smtClean="0">
                <a:ln w="3175">
                  <a:solidFill>
                    <a:srgbClr val="002060"/>
                  </a:solidFill>
                </a:ln>
                <a:latin typeface="Century Gothic" pitchFamily="34" charset="0"/>
              </a:rPr>
              <a:t>The login selector page the user needs to choose between user login or admin login.</a:t>
            </a:r>
          </a:p>
          <a:p>
            <a:pPr lvl="1">
              <a:buFont typeface="Arial" pitchFamily="34" charset="0"/>
              <a:buChar char="•"/>
            </a:pPr>
            <a:r>
              <a:rPr lang="en-US" sz="2400" dirty="0" smtClean="0">
                <a:ln w="3175">
                  <a:solidFill>
                    <a:srgbClr val="002060"/>
                  </a:solidFill>
                </a:ln>
                <a:latin typeface="Century Gothic" pitchFamily="34" charset="0"/>
              </a:rPr>
              <a:t>Note* - the admin login is reserved for the registered admins only.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638083" y="263604"/>
            <a:ext cx="6936515"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User Login</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4098" name="Picture 2"/>
          <p:cNvPicPr>
            <a:picLocks noChangeAspect="1" noChangeArrowheads="1"/>
          </p:cNvPicPr>
          <p:nvPr/>
        </p:nvPicPr>
        <p:blipFill>
          <a:blip r:embed="rId3"/>
          <a:srcRect t="12500" r="1611" b="6250"/>
          <a:stretch>
            <a:fillRect/>
          </a:stretch>
        </p:blipFill>
        <p:spPr bwMode="auto">
          <a:xfrm>
            <a:off x="381000" y="1442356"/>
            <a:ext cx="8382000" cy="3728357"/>
          </a:xfrm>
          <a:prstGeom prst="rect">
            <a:avLst/>
          </a:prstGeom>
          <a:noFill/>
          <a:ln w="9525">
            <a:noFill/>
            <a:miter lim="800000"/>
            <a:headEnd/>
            <a:tailEnd/>
          </a:ln>
          <a:effectLst/>
        </p:spPr>
      </p:pic>
      <p:sp>
        <p:nvSpPr>
          <p:cNvPr id="5" name="TextBox 4"/>
          <p:cNvSpPr txBox="1"/>
          <p:nvPr/>
        </p:nvSpPr>
        <p:spPr>
          <a:xfrm>
            <a:off x="1295400" y="5135940"/>
            <a:ext cx="7162800" cy="1569660"/>
          </a:xfrm>
          <a:prstGeom prst="rect">
            <a:avLst/>
          </a:prstGeom>
          <a:noFill/>
        </p:spPr>
        <p:txBody>
          <a:bodyPr wrap="square" rtlCol="0">
            <a:spAutoFit/>
          </a:bodyPr>
          <a:lstStyle/>
          <a:p>
            <a:pPr>
              <a:buFont typeface="Arial" pitchFamily="34" charset="0"/>
              <a:buChar char="•"/>
            </a:pPr>
            <a:r>
              <a:rPr lang="en-US" sz="2400" dirty="0" smtClean="0">
                <a:ln w="3175">
                  <a:solidFill>
                    <a:srgbClr val="002060"/>
                  </a:solidFill>
                </a:ln>
                <a:latin typeface="Century Gothic" pitchFamily="34" charset="0"/>
              </a:rPr>
              <a:t>If the user chooses the User Login the page will be redirected to the User Login Page.</a:t>
            </a:r>
          </a:p>
          <a:p>
            <a:pPr>
              <a:buFont typeface="Arial" pitchFamily="34" charset="0"/>
              <a:buChar char="•"/>
            </a:pPr>
            <a:r>
              <a:rPr lang="en-US" sz="2400" dirty="0" smtClean="0">
                <a:ln w="3175">
                  <a:solidFill>
                    <a:srgbClr val="002060"/>
                  </a:solidFill>
                </a:ln>
                <a:latin typeface="Century Gothic" pitchFamily="34" charset="0"/>
              </a:rPr>
              <a:t>The user needs to provide its username created during registration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pic>
        <p:nvPicPr>
          <p:cNvPr id="5122" name="Picture 2"/>
          <p:cNvPicPr>
            <a:picLocks noChangeAspect="1" noChangeArrowheads="1"/>
          </p:cNvPicPr>
          <p:nvPr/>
        </p:nvPicPr>
        <p:blipFill>
          <a:blip r:embed="rId3"/>
          <a:srcRect t="12500" b="6250"/>
          <a:stretch>
            <a:fillRect/>
          </a:stretch>
        </p:blipFill>
        <p:spPr bwMode="auto">
          <a:xfrm>
            <a:off x="228600" y="1371600"/>
            <a:ext cx="8534400" cy="3898584"/>
          </a:xfrm>
          <a:prstGeom prst="rect">
            <a:avLst/>
          </a:prstGeom>
          <a:noFill/>
          <a:ln w="9525">
            <a:noFill/>
            <a:miter lim="800000"/>
            <a:headEnd/>
            <a:tailEnd/>
          </a:ln>
          <a:effectLst/>
        </p:spPr>
      </p:pic>
      <p:sp>
        <p:nvSpPr>
          <p:cNvPr id="4" name="Rectangle 3"/>
          <p:cNvSpPr/>
          <p:nvPr/>
        </p:nvSpPr>
        <p:spPr>
          <a:xfrm>
            <a:off x="638083" y="263604"/>
            <a:ext cx="7935186"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Admin Login</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TextBox 4"/>
          <p:cNvSpPr txBox="1"/>
          <p:nvPr/>
        </p:nvSpPr>
        <p:spPr>
          <a:xfrm>
            <a:off x="381000" y="5212140"/>
            <a:ext cx="8534400" cy="1631216"/>
          </a:xfrm>
          <a:prstGeom prst="rect">
            <a:avLst/>
          </a:prstGeom>
          <a:noFill/>
        </p:spPr>
        <p:txBody>
          <a:bodyPr wrap="square" rtlCol="0">
            <a:spAutoFit/>
          </a:bodyPr>
          <a:lstStyle/>
          <a:p>
            <a:pPr>
              <a:buFont typeface="Arial" pitchFamily="34" charset="0"/>
              <a:buChar char="•"/>
            </a:pPr>
            <a:r>
              <a:rPr lang="en-US" sz="2000" dirty="0" smtClean="0">
                <a:ln w="3175">
                  <a:solidFill>
                    <a:srgbClr val="002060"/>
                  </a:solidFill>
                </a:ln>
                <a:latin typeface="Century Gothic" pitchFamily="34" charset="0"/>
              </a:rPr>
              <a:t>If the user chooses the Admin Login the page will be redirected to the Admin Login Page.</a:t>
            </a:r>
          </a:p>
          <a:p>
            <a:pPr>
              <a:buFont typeface="Arial" pitchFamily="34" charset="0"/>
              <a:buChar char="•"/>
            </a:pPr>
            <a:r>
              <a:rPr lang="en-US" sz="2000" dirty="0" smtClean="0">
                <a:ln w="3175">
                  <a:solidFill>
                    <a:srgbClr val="002060"/>
                  </a:solidFill>
                </a:ln>
                <a:latin typeface="Century Gothic" pitchFamily="34" charset="0"/>
              </a:rPr>
              <a:t>The user needs to provide its username and passkey.</a:t>
            </a:r>
          </a:p>
          <a:p>
            <a:pPr>
              <a:buFont typeface="Arial" pitchFamily="34" charset="0"/>
              <a:buChar char="•"/>
            </a:pPr>
            <a:r>
              <a:rPr lang="en-US" sz="2000" dirty="0" smtClean="0">
                <a:ln w="3175">
                  <a:solidFill>
                    <a:srgbClr val="002060"/>
                  </a:solidFill>
                </a:ln>
                <a:latin typeface="Century Gothic" pitchFamily="34" charset="0"/>
              </a:rPr>
              <a:t>There is also an option of “Go back to login selector page” in case the user selects the wrong option.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pic>
        <p:nvPicPr>
          <p:cNvPr id="6146" name="Picture 2"/>
          <p:cNvPicPr>
            <a:picLocks noChangeAspect="1" noChangeArrowheads="1"/>
          </p:cNvPicPr>
          <p:nvPr/>
        </p:nvPicPr>
        <p:blipFill>
          <a:blip r:embed="rId3"/>
          <a:srcRect t="12500" r="1611" b="6250"/>
          <a:stretch>
            <a:fillRect/>
          </a:stretch>
        </p:blipFill>
        <p:spPr bwMode="auto">
          <a:xfrm>
            <a:off x="685800" y="1066800"/>
            <a:ext cx="7924800" cy="3679371"/>
          </a:xfrm>
          <a:prstGeom prst="rect">
            <a:avLst/>
          </a:prstGeom>
          <a:noFill/>
          <a:ln w="9525">
            <a:noFill/>
            <a:miter lim="800000"/>
            <a:headEnd/>
            <a:tailEnd/>
          </a:ln>
          <a:effectLst/>
        </p:spPr>
      </p:pic>
      <p:sp>
        <p:nvSpPr>
          <p:cNvPr id="4" name="Rectangle 3"/>
          <p:cNvSpPr/>
          <p:nvPr/>
        </p:nvSpPr>
        <p:spPr>
          <a:xfrm>
            <a:off x="638083" y="0"/>
            <a:ext cx="7592143"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Registration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Rectangle 4"/>
          <p:cNvSpPr/>
          <p:nvPr/>
        </p:nvSpPr>
        <p:spPr>
          <a:xfrm>
            <a:off x="1143000" y="4780508"/>
            <a:ext cx="5257800" cy="2031325"/>
          </a:xfrm>
          <a:prstGeom prst="rect">
            <a:avLst/>
          </a:prstGeom>
        </p:spPr>
        <p:txBody>
          <a:bodyPr>
            <a:spAutoFit/>
          </a:bodyPr>
          <a:lstStyle/>
          <a:p>
            <a:pPr>
              <a:buFont typeface="Arial" pitchFamily="34" charset="0"/>
              <a:buChar char="•"/>
            </a:pPr>
            <a:r>
              <a:rPr lang="en-US" b="1" dirty="0" smtClean="0">
                <a:solidFill>
                  <a:srgbClr val="002060"/>
                </a:solidFill>
                <a:latin typeface="Century Gothic" pitchFamily="34" charset="0"/>
              </a:rPr>
              <a:t>Register page allows to create an account for the user.</a:t>
            </a:r>
          </a:p>
          <a:p>
            <a:pPr>
              <a:buFont typeface="Arial" pitchFamily="34" charset="0"/>
              <a:buChar char="•"/>
            </a:pPr>
            <a:r>
              <a:rPr lang="en-US" b="1" dirty="0" smtClean="0">
                <a:solidFill>
                  <a:srgbClr val="002060"/>
                </a:solidFill>
                <a:latin typeface="Century Gothic" pitchFamily="34" charset="0"/>
              </a:rPr>
              <a:t>Field Requirements</a:t>
            </a:r>
          </a:p>
          <a:p>
            <a:pPr lvl="1">
              <a:buFont typeface="Wingdings" pitchFamily="2" charset="2"/>
              <a:buChar char="Ø"/>
            </a:pPr>
            <a:r>
              <a:rPr lang="en-US" b="1" dirty="0" smtClean="0">
                <a:solidFill>
                  <a:srgbClr val="002060"/>
                </a:solidFill>
                <a:latin typeface="Century Gothic" pitchFamily="34" charset="0"/>
              </a:rPr>
              <a:t>first name</a:t>
            </a:r>
          </a:p>
          <a:p>
            <a:pPr lvl="1">
              <a:buFont typeface="Wingdings" pitchFamily="2" charset="2"/>
              <a:buChar char="Ø"/>
            </a:pPr>
            <a:r>
              <a:rPr lang="en-US" b="1" dirty="0" smtClean="0">
                <a:solidFill>
                  <a:srgbClr val="002060"/>
                </a:solidFill>
                <a:latin typeface="Century Gothic" pitchFamily="34" charset="0"/>
              </a:rPr>
              <a:t> last name</a:t>
            </a:r>
          </a:p>
          <a:p>
            <a:pPr lvl="1">
              <a:buFont typeface="Wingdings" pitchFamily="2" charset="2"/>
              <a:buChar char="Ø"/>
            </a:pPr>
            <a:r>
              <a:rPr lang="en-US" b="1" dirty="0" smtClean="0">
                <a:solidFill>
                  <a:srgbClr val="002060"/>
                </a:solidFill>
                <a:latin typeface="Century Gothic" pitchFamily="34" charset="0"/>
              </a:rPr>
              <a:t>gender check</a:t>
            </a:r>
          </a:p>
          <a:p>
            <a:pPr lvl="1">
              <a:buFont typeface="Wingdings" pitchFamily="2" charset="2"/>
              <a:buChar char="Ø"/>
            </a:pPr>
            <a:r>
              <a:rPr lang="en-US" b="1" dirty="0" smtClean="0">
                <a:solidFill>
                  <a:srgbClr val="002060"/>
                </a:solidFill>
                <a:latin typeface="Century Gothic" pitchFamily="34" charset="0"/>
              </a:rPr>
              <a:t>date of birth</a:t>
            </a:r>
          </a:p>
        </p:txBody>
      </p:sp>
      <p:sp>
        <p:nvSpPr>
          <p:cNvPr id="6" name="Rectangle 5"/>
          <p:cNvSpPr/>
          <p:nvPr/>
        </p:nvSpPr>
        <p:spPr>
          <a:xfrm>
            <a:off x="3886200" y="5638800"/>
            <a:ext cx="4572000" cy="1200329"/>
          </a:xfrm>
          <a:prstGeom prst="rect">
            <a:avLst/>
          </a:prstGeom>
        </p:spPr>
        <p:txBody>
          <a:bodyPr>
            <a:spAutoFit/>
          </a:bodyPr>
          <a:lstStyle/>
          <a:p>
            <a:pPr lvl="1">
              <a:buFont typeface="Wingdings" pitchFamily="2" charset="2"/>
              <a:buChar char="Ø"/>
            </a:pPr>
            <a:r>
              <a:rPr lang="en-US" b="1" dirty="0" smtClean="0">
                <a:solidFill>
                  <a:srgbClr val="002060"/>
                </a:solidFill>
                <a:latin typeface="Century Gothic" pitchFamily="34" charset="0"/>
              </a:rPr>
              <a:t>mobile number</a:t>
            </a:r>
          </a:p>
          <a:p>
            <a:pPr lvl="1">
              <a:buFont typeface="Wingdings" pitchFamily="2" charset="2"/>
              <a:buChar char="Ø"/>
            </a:pPr>
            <a:r>
              <a:rPr lang="en-US" b="1" dirty="0" smtClean="0">
                <a:solidFill>
                  <a:srgbClr val="002060"/>
                </a:solidFill>
                <a:latin typeface="Century Gothic" pitchFamily="34" charset="0"/>
              </a:rPr>
              <a:t>Email</a:t>
            </a:r>
          </a:p>
          <a:p>
            <a:pPr lvl="1">
              <a:buFont typeface="Wingdings" pitchFamily="2" charset="2"/>
              <a:buChar char="Ø"/>
            </a:pPr>
            <a:r>
              <a:rPr lang="en-US" b="1" dirty="0" smtClean="0">
                <a:solidFill>
                  <a:srgbClr val="002060"/>
                </a:solidFill>
                <a:latin typeface="Century Gothic" pitchFamily="34" charset="0"/>
              </a:rPr>
              <a:t>address </a:t>
            </a:r>
          </a:p>
          <a:p>
            <a:pPr lvl="1">
              <a:buFont typeface="Wingdings" pitchFamily="2" charset="2"/>
              <a:buChar char="Ø"/>
            </a:pPr>
            <a:r>
              <a:rPr lang="en-US" b="1" dirty="0" smtClean="0">
                <a:solidFill>
                  <a:srgbClr val="002060"/>
                </a:solidFill>
                <a:latin typeface="Century Gothic" pitchFamily="34" charset="0"/>
              </a:rPr>
              <a:t>password</a:t>
            </a:r>
            <a:endParaRPr lang="en-US" b="1" dirty="0">
              <a:solidFill>
                <a:srgbClr val="002060"/>
              </a:solidFill>
              <a:latin typeface="Century Gothic"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TotalTime>
  <Words>894</Words>
  <Application>Microsoft Office PowerPoint</Application>
  <PresentationFormat>On-screen Show (4:3)</PresentationFormat>
  <Paragraphs>148</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pc</dc:creator>
  <cp:lastModifiedBy>pc</cp:lastModifiedBy>
  <cp:revision>15</cp:revision>
  <dcterms:created xsi:type="dcterms:W3CDTF">2006-08-16T00:00:00Z</dcterms:created>
  <dcterms:modified xsi:type="dcterms:W3CDTF">2022-05-17T05:57:17Z</dcterms:modified>
</cp:coreProperties>
</file>